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71" r:id="rId7"/>
    <p:sldId id="273" r:id="rId8"/>
    <p:sldId id="274" r:id="rId9"/>
    <p:sldId id="277" r:id="rId10"/>
    <p:sldId id="278" r:id="rId11"/>
    <p:sldId id="279" r:id="rId12"/>
    <p:sldId id="266" r:id="rId13"/>
    <p:sldId id="267" r:id="rId14"/>
    <p:sldId id="261"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Rokkitt Medium" panose="020B0604020202020204" charset="0"/>
      <p:regular r:id="rId21"/>
    </p:embeddedFont>
    <p:embeddedFont>
      <p:font typeface="Clear Sans Regular" panose="020B0604020202020204" charset="0"/>
      <p:regular r:id="rId22"/>
    </p:embeddedFont>
    <p:embeddedFont>
      <p:font typeface="Baloo" panose="020B0604020202020204" charset="0"/>
      <p:regular r:id="rId23"/>
    </p:embeddedFont>
    <p:embeddedFont>
      <p:font typeface="Fraunces Thin" panose="020B0604020202020204" charset="0"/>
      <p:regular r:id="rId24"/>
    </p:embeddedFont>
    <p:embeddedFont>
      <p:font typeface="Bogart Black" panose="020B0604020202020204" charset="0"/>
      <p:regular r:id="rId25"/>
    </p:embeddedFont>
    <p:embeddedFont>
      <p:font typeface="Rokkitt Light"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86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5CA883-DE1A-4419-A6CE-FDF362E8607E}" type="doc">
      <dgm:prSet loTypeId="urn:microsoft.com/office/officeart/2005/8/layout/process1" loCatId="process" qsTypeId="urn:microsoft.com/office/officeart/2005/8/quickstyle/simple1" qsCatId="simple" csTypeId="urn:microsoft.com/office/officeart/2005/8/colors/accent1_2" csCatId="accent1" phldr="1"/>
      <dgm:spPr/>
    </dgm:pt>
    <dgm:pt modelId="{6BB26BB9-33D7-430C-8121-8B612B333284}">
      <dgm:prSet phldrT="[Text]" custT="1"/>
      <dgm:spPr>
        <a:solidFill>
          <a:schemeClr val="accent3">
            <a:lumMod val="60000"/>
            <a:lumOff val="40000"/>
          </a:schemeClr>
        </a:solidFill>
      </dgm:spPr>
      <dgm:t>
        <a:bodyPr/>
        <a:lstStyle/>
        <a:p>
          <a:pPr algn="ctr"/>
          <a:r>
            <a:rPr lang="en-US" sz="2000" b="1">
              <a:solidFill>
                <a:schemeClr val="tx1"/>
              </a:solidFill>
              <a:latin typeface="Times New Roman" panose="02020603050405020304" pitchFamily="18" charset="0"/>
              <a:cs typeface="Times New Roman" panose="02020603050405020304" pitchFamily="18" charset="0"/>
            </a:rPr>
            <a:t>Tìm hiểu các công cụ</a:t>
          </a:r>
        </a:p>
      </dgm:t>
    </dgm:pt>
    <dgm:pt modelId="{0B2F384A-9B97-4240-8B1D-35DAD866693C}" type="parTrans" cxnId="{FC1D64E5-D358-4E6B-B192-918739922C2F}">
      <dgm:prSet/>
      <dgm:spPr/>
      <dgm:t>
        <a:bodyPr/>
        <a:lstStyle/>
        <a:p>
          <a:pPr algn="ctr"/>
          <a:endParaRPr lang="en-US"/>
        </a:p>
      </dgm:t>
    </dgm:pt>
    <dgm:pt modelId="{11230D05-E573-4310-A2FE-0F7BAB837FE6}" type="sibTrans" cxnId="{FC1D64E5-D358-4E6B-B192-918739922C2F}">
      <dgm:prSet custT="1"/>
      <dgm:spPr/>
      <dgm:t>
        <a:bodyPr/>
        <a:lstStyle/>
        <a:p>
          <a:pPr algn="ctr"/>
          <a:endParaRPr lang="en-US" sz="1600" b="1">
            <a:solidFill>
              <a:schemeClr val="tx1"/>
            </a:solidFill>
            <a:latin typeface="Times New Roman" panose="02020603050405020304" pitchFamily="18" charset="0"/>
            <a:cs typeface="Times New Roman" panose="02020603050405020304" pitchFamily="18" charset="0"/>
          </a:endParaRPr>
        </a:p>
      </dgm:t>
    </dgm:pt>
    <dgm:pt modelId="{1DA39EFD-CF3E-4AF8-958B-B928454F0796}">
      <dgm:prSet phldrT="[Text]" custT="1"/>
      <dgm:spPr>
        <a:solidFill>
          <a:schemeClr val="accent3">
            <a:lumMod val="60000"/>
            <a:lumOff val="40000"/>
          </a:schemeClr>
        </a:solidFill>
      </dgm:spPr>
      <dgm:t>
        <a:bodyPr/>
        <a:lstStyle/>
        <a:p>
          <a:pPr algn="ctr"/>
          <a:r>
            <a:rPr lang="en-US" sz="2000" b="1">
              <a:solidFill>
                <a:schemeClr val="tx1"/>
              </a:solidFill>
              <a:latin typeface="Times New Roman" panose="02020603050405020304" pitchFamily="18" charset="0"/>
              <a:cs typeface="Times New Roman" panose="02020603050405020304" pitchFamily="18" charset="0"/>
            </a:rPr>
            <a:t>Quyết định ngân sách</a:t>
          </a:r>
        </a:p>
      </dgm:t>
    </dgm:pt>
    <dgm:pt modelId="{7E599789-9F83-4F5C-837B-710B4FF01DFF}" type="parTrans" cxnId="{7AD2E0F5-B101-4098-8E3E-D4EAF78A6C61}">
      <dgm:prSet/>
      <dgm:spPr/>
      <dgm:t>
        <a:bodyPr/>
        <a:lstStyle/>
        <a:p>
          <a:pPr algn="ctr"/>
          <a:endParaRPr lang="en-US"/>
        </a:p>
      </dgm:t>
    </dgm:pt>
    <dgm:pt modelId="{73F40401-6CBE-4EF4-90FD-B165027F5C6F}" type="sibTrans" cxnId="{7AD2E0F5-B101-4098-8E3E-D4EAF78A6C61}">
      <dgm:prSet custT="1"/>
      <dgm:spPr/>
      <dgm:t>
        <a:bodyPr/>
        <a:lstStyle/>
        <a:p>
          <a:pPr algn="ctr"/>
          <a:endParaRPr lang="en-US" sz="1600" b="1">
            <a:solidFill>
              <a:schemeClr val="tx1"/>
            </a:solidFill>
            <a:latin typeface="Times New Roman" panose="02020603050405020304" pitchFamily="18" charset="0"/>
            <a:cs typeface="Times New Roman" panose="02020603050405020304" pitchFamily="18" charset="0"/>
          </a:endParaRPr>
        </a:p>
      </dgm:t>
    </dgm:pt>
    <dgm:pt modelId="{FBE169C7-DE23-4D76-B77F-15F6C96154FB}">
      <dgm:prSet phldrT="[Text]" custT="1"/>
      <dgm:spPr>
        <a:solidFill>
          <a:schemeClr val="accent3">
            <a:lumMod val="60000"/>
            <a:lumOff val="40000"/>
          </a:schemeClr>
        </a:solidFill>
      </dgm:spPr>
      <dgm:t>
        <a:bodyPr/>
        <a:lstStyle/>
        <a:p>
          <a:pPr algn="ctr"/>
          <a:r>
            <a:rPr lang="en-US" sz="2000" b="1">
              <a:solidFill>
                <a:schemeClr val="tx1"/>
              </a:solidFill>
              <a:latin typeface="Times New Roman" panose="02020603050405020304" pitchFamily="18" charset="0"/>
              <a:cs typeface="Times New Roman" panose="02020603050405020304" pitchFamily="18" charset="0"/>
            </a:rPr>
            <a:t>Thiết lập lịch trình</a:t>
          </a:r>
        </a:p>
      </dgm:t>
    </dgm:pt>
    <dgm:pt modelId="{509E6B3C-941D-42FC-A6BB-1F06628D7D4C}" type="parTrans" cxnId="{C2991053-CAAE-4BC0-BD04-5D8BD815B730}">
      <dgm:prSet/>
      <dgm:spPr/>
      <dgm:t>
        <a:bodyPr/>
        <a:lstStyle/>
        <a:p>
          <a:pPr algn="ctr"/>
          <a:endParaRPr lang="en-US"/>
        </a:p>
      </dgm:t>
    </dgm:pt>
    <dgm:pt modelId="{789C77D5-DE56-47CD-875A-B9C907CAFA09}" type="sibTrans" cxnId="{C2991053-CAAE-4BC0-BD04-5D8BD815B730}">
      <dgm:prSet custT="1"/>
      <dgm:spPr/>
      <dgm:t>
        <a:bodyPr/>
        <a:lstStyle/>
        <a:p>
          <a:pPr algn="ctr"/>
          <a:endParaRPr lang="en-US" sz="1600" b="1">
            <a:solidFill>
              <a:schemeClr val="tx1"/>
            </a:solidFill>
            <a:latin typeface="Times New Roman" panose="02020603050405020304" pitchFamily="18" charset="0"/>
            <a:cs typeface="Times New Roman" panose="02020603050405020304" pitchFamily="18" charset="0"/>
          </a:endParaRPr>
        </a:p>
      </dgm:t>
    </dgm:pt>
    <dgm:pt modelId="{FD900175-06E3-45AC-8BDB-286648A2059D}">
      <dgm:prSet custT="1"/>
      <dgm:spPr>
        <a:solidFill>
          <a:schemeClr val="accent3">
            <a:lumMod val="60000"/>
            <a:lumOff val="40000"/>
          </a:schemeClr>
        </a:solidFill>
      </dgm:spPr>
      <dgm:t>
        <a:bodyPr/>
        <a:lstStyle/>
        <a:p>
          <a:pPr algn="ctr"/>
          <a:r>
            <a:rPr lang="en-US" sz="2000" b="1">
              <a:solidFill>
                <a:schemeClr val="tx1"/>
              </a:solidFill>
              <a:latin typeface="Times New Roman" panose="02020603050405020304" pitchFamily="18" charset="0"/>
              <a:cs typeface="Times New Roman" panose="02020603050405020304" pitchFamily="18" charset="0"/>
            </a:rPr>
            <a:t>Quyết định toàn bộ phạm vi dự án</a:t>
          </a:r>
        </a:p>
      </dgm:t>
    </dgm:pt>
    <dgm:pt modelId="{DB9B656E-57BC-4795-968C-966911157FD4}" type="parTrans" cxnId="{4CEAF449-C546-4A47-AC80-8CE42E6981FB}">
      <dgm:prSet/>
      <dgm:spPr/>
      <dgm:t>
        <a:bodyPr/>
        <a:lstStyle/>
        <a:p>
          <a:pPr algn="ctr"/>
          <a:endParaRPr lang="en-US"/>
        </a:p>
      </dgm:t>
    </dgm:pt>
    <dgm:pt modelId="{A3C243BE-42C5-4405-BC14-172F4BA5557F}" type="sibTrans" cxnId="{4CEAF449-C546-4A47-AC80-8CE42E6981FB}">
      <dgm:prSet/>
      <dgm:spPr/>
      <dgm:t>
        <a:bodyPr/>
        <a:lstStyle/>
        <a:p>
          <a:pPr algn="ctr"/>
          <a:endParaRPr lang="en-US"/>
        </a:p>
      </dgm:t>
    </dgm:pt>
    <dgm:pt modelId="{F6DFE7CB-1AB3-4C7A-912F-57C767FE7C35}" type="pres">
      <dgm:prSet presAssocID="{705CA883-DE1A-4419-A6CE-FDF362E8607E}" presName="Name0" presStyleCnt="0">
        <dgm:presLayoutVars>
          <dgm:dir/>
          <dgm:resizeHandles val="exact"/>
        </dgm:presLayoutVars>
      </dgm:prSet>
      <dgm:spPr/>
    </dgm:pt>
    <dgm:pt modelId="{20F43C15-934A-4AF7-8086-320459DF5032}" type="pres">
      <dgm:prSet presAssocID="{6BB26BB9-33D7-430C-8121-8B612B333284}" presName="node" presStyleLbl="node1" presStyleIdx="0" presStyleCnt="4">
        <dgm:presLayoutVars>
          <dgm:bulletEnabled val="1"/>
        </dgm:presLayoutVars>
      </dgm:prSet>
      <dgm:spPr/>
      <dgm:t>
        <a:bodyPr/>
        <a:lstStyle/>
        <a:p>
          <a:endParaRPr lang="en-US"/>
        </a:p>
      </dgm:t>
    </dgm:pt>
    <dgm:pt modelId="{6C7B1BD1-3144-4B4C-B4AF-3FE2C3D263DB}" type="pres">
      <dgm:prSet presAssocID="{11230D05-E573-4310-A2FE-0F7BAB837FE6}" presName="sibTrans" presStyleLbl="sibTrans2D1" presStyleIdx="0" presStyleCnt="3"/>
      <dgm:spPr/>
      <dgm:t>
        <a:bodyPr/>
        <a:lstStyle/>
        <a:p>
          <a:endParaRPr lang="en-US"/>
        </a:p>
      </dgm:t>
    </dgm:pt>
    <dgm:pt modelId="{97CD02D4-39F0-400C-A551-C3E530CAD4D6}" type="pres">
      <dgm:prSet presAssocID="{11230D05-E573-4310-A2FE-0F7BAB837FE6}" presName="connectorText" presStyleLbl="sibTrans2D1" presStyleIdx="0" presStyleCnt="3"/>
      <dgm:spPr/>
      <dgm:t>
        <a:bodyPr/>
        <a:lstStyle/>
        <a:p>
          <a:endParaRPr lang="en-US"/>
        </a:p>
      </dgm:t>
    </dgm:pt>
    <dgm:pt modelId="{C4432FA3-2994-4377-A182-9E1A84BA2712}" type="pres">
      <dgm:prSet presAssocID="{1DA39EFD-CF3E-4AF8-958B-B928454F0796}" presName="node" presStyleLbl="node1" presStyleIdx="1" presStyleCnt="4">
        <dgm:presLayoutVars>
          <dgm:bulletEnabled val="1"/>
        </dgm:presLayoutVars>
      </dgm:prSet>
      <dgm:spPr/>
      <dgm:t>
        <a:bodyPr/>
        <a:lstStyle/>
        <a:p>
          <a:endParaRPr lang="en-US"/>
        </a:p>
      </dgm:t>
    </dgm:pt>
    <dgm:pt modelId="{B8E8E862-C4EE-418A-ABD9-7BB109363BCD}" type="pres">
      <dgm:prSet presAssocID="{73F40401-6CBE-4EF4-90FD-B165027F5C6F}" presName="sibTrans" presStyleLbl="sibTrans2D1" presStyleIdx="1" presStyleCnt="3"/>
      <dgm:spPr/>
      <dgm:t>
        <a:bodyPr/>
        <a:lstStyle/>
        <a:p>
          <a:endParaRPr lang="en-US"/>
        </a:p>
      </dgm:t>
    </dgm:pt>
    <dgm:pt modelId="{49EEFC74-3161-470C-A778-38BB355D8B6B}" type="pres">
      <dgm:prSet presAssocID="{73F40401-6CBE-4EF4-90FD-B165027F5C6F}" presName="connectorText" presStyleLbl="sibTrans2D1" presStyleIdx="1" presStyleCnt="3"/>
      <dgm:spPr/>
      <dgm:t>
        <a:bodyPr/>
        <a:lstStyle/>
        <a:p>
          <a:endParaRPr lang="en-US"/>
        </a:p>
      </dgm:t>
    </dgm:pt>
    <dgm:pt modelId="{09D4771A-32CE-4C3B-9280-46AE37A316DB}" type="pres">
      <dgm:prSet presAssocID="{FBE169C7-DE23-4D76-B77F-15F6C96154FB}" presName="node" presStyleLbl="node1" presStyleIdx="2" presStyleCnt="4">
        <dgm:presLayoutVars>
          <dgm:bulletEnabled val="1"/>
        </dgm:presLayoutVars>
      </dgm:prSet>
      <dgm:spPr/>
      <dgm:t>
        <a:bodyPr/>
        <a:lstStyle/>
        <a:p>
          <a:endParaRPr lang="en-US"/>
        </a:p>
      </dgm:t>
    </dgm:pt>
    <dgm:pt modelId="{95ECDBCE-1B89-4E05-99C2-42EA223C4674}" type="pres">
      <dgm:prSet presAssocID="{789C77D5-DE56-47CD-875A-B9C907CAFA09}" presName="sibTrans" presStyleLbl="sibTrans2D1" presStyleIdx="2" presStyleCnt="3"/>
      <dgm:spPr/>
      <dgm:t>
        <a:bodyPr/>
        <a:lstStyle/>
        <a:p>
          <a:endParaRPr lang="en-US"/>
        </a:p>
      </dgm:t>
    </dgm:pt>
    <dgm:pt modelId="{38768350-ACFC-4592-9229-E55299453FB7}" type="pres">
      <dgm:prSet presAssocID="{789C77D5-DE56-47CD-875A-B9C907CAFA09}" presName="connectorText" presStyleLbl="sibTrans2D1" presStyleIdx="2" presStyleCnt="3"/>
      <dgm:spPr/>
      <dgm:t>
        <a:bodyPr/>
        <a:lstStyle/>
        <a:p>
          <a:endParaRPr lang="en-US"/>
        </a:p>
      </dgm:t>
    </dgm:pt>
    <dgm:pt modelId="{95766D47-3F65-438F-AD18-06A189CF84FB}" type="pres">
      <dgm:prSet presAssocID="{FD900175-06E3-45AC-8BDB-286648A2059D}" presName="node" presStyleLbl="node1" presStyleIdx="3" presStyleCnt="4">
        <dgm:presLayoutVars>
          <dgm:bulletEnabled val="1"/>
        </dgm:presLayoutVars>
      </dgm:prSet>
      <dgm:spPr/>
      <dgm:t>
        <a:bodyPr/>
        <a:lstStyle/>
        <a:p>
          <a:endParaRPr lang="en-US"/>
        </a:p>
      </dgm:t>
    </dgm:pt>
  </dgm:ptLst>
  <dgm:cxnLst>
    <dgm:cxn modelId="{58F4EA19-0A1F-40B8-A8A3-19B2711D9DB2}" type="presOf" srcId="{789C77D5-DE56-47CD-875A-B9C907CAFA09}" destId="{95ECDBCE-1B89-4E05-99C2-42EA223C4674}" srcOrd="0" destOrd="0" presId="urn:microsoft.com/office/officeart/2005/8/layout/process1"/>
    <dgm:cxn modelId="{7AD2E0F5-B101-4098-8E3E-D4EAF78A6C61}" srcId="{705CA883-DE1A-4419-A6CE-FDF362E8607E}" destId="{1DA39EFD-CF3E-4AF8-958B-B928454F0796}" srcOrd="1" destOrd="0" parTransId="{7E599789-9F83-4F5C-837B-710B4FF01DFF}" sibTransId="{73F40401-6CBE-4EF4-90FD-B165027F5C6F}"/>
    <dgm:cxn modelId="{C671BEBC-6E93-42EC-B5B1-FA59959C5489}" type="presOf" srcId="{73F40401-6CBE-4EF4-90FD-B165027F5C6F}" destId="{49EEFC74-3161-470C-A778-38BB355D8B6B}" srcOrd="1" destOrd="0" presId="urn:microsoft.com/office/officeart/2005/8/layout/process1"/>
    <dgm:cxn modelId="{C2991053-CAAE-4BC0-BD04-5D8BD815B730}" srcId="{705CA883-DE1A-4419-A6CE-FDF362E8607E}" destId="{FBE169C7-DE23-4D76-B77F-15F6C96154FB}" srcOrd="2" destOrd="0" parTransId="{509E6B3C-941D-42FC-A6BB-1F06628D7D4C}" sibTransId="{789C77D5-DE56-47CD-875A-B9C907CAFA09}"/>
    <dgm:cxn modelId="{46AF0FCF-D105-4DBE-AA4B-B534AA01B8EA}" type="presOf" srcId="{11230D05-E573-4310-A2FE-0F7BAB837FE6}" destId="{6C7B1BD1-3144-4B4C-B4AF-3FE2C3D263DB}" srcOrd="0" destOrd="0" presId="urn:microsoft.com/office/officeart/2005/8/layout/process1"/>
    <dgm:cxn modelId="{6E8496F0-6749-4BD8-98CB-E5B92A8418D4}" type="presOf" srcId="{705CA883-DE1A-4419-A6CE-FDF362E8607E}" destId="{F6DFE7CB-1AB3-4C7A-912F-57C767FE7C35}" srcOrd="0" destOrd="0" presId="urn:microsoft.com/office/officeart/2005/8/layout/process1"/>
    <dgm:cxn modelId="{FC1D64E5-D358-4E6B-B192-918739922C2F}" srcId="{705CA883-DE1A-4419-A6CE-FDF362E8607E}" destId="{6BB26BB9-33D7-430C-8121-8B612B333284}" srcOrd="0" destOrd="0" parTransId="{0B2F384A-9B97-4240-8B1D-35DAD866693C}" sibTransId="{11230D05-E573-4310-A2FE-0F7BAB837FE6}"/>
    <dgm:cxn modelId="{D5B3FC8A-FA11-4E74-86D6-CB078362468B}" type="presOf" srcId="{1DA39EFD-CF3E-4AF8-958B-B928454F0796}" destId="{C4432FA3-2994-4377-A182-9E1A84BA2712}" srcOrd="0" destOrd="0" presId="urn:microsoft.com/office/officeart/2005/8/layout/process1"/>
    <dgm:cxn modelId="{47890D46-9D9F-44F4-AB4C-FAE2BB98F039}" type="presOf" srcId="{789C77D5-DE56-47CD-875A-B9C907CAFA09}" destId="{38768350-ACFC-4592-9229-E55299453FB7}" srcOrd="1" destOrd="0" presId="urn:microsoft.com/office/officeart/2005/8/layout/process1"/>
    <dgm:cxn modelId="{2DE91E9E-DF1A-45E7-9538-5C7470B253C8}" type="presOf" srcId="{73F40401-6CBE-4EF4-90FD-B165027F5C6F}" destId="{B8E8E862-C4EE-418A-ABD9-7BB109363BCD}" srcOrd="0" destOrd="0" presId="urn:microsoft.com/office/officeart/2005/8/layout/process1"/>
    <dgm:cxn modelId="{85514B90-381F-43EE-9D68-A419FB32A8ED}" type="presOf" srcId="{FD900175-06E3-45AC-8BDB-286648A2059D}" destId="{95766D47-3F65-438F-AD18-06A189CF84FB}" srcOrd="0" destOrd="0" presId="urn:microsoft.com/office/officeart/2005/8/layout/process1"/>
    <dgm:cxn modelId="{884E8931-0BDE-4BAC-97ED-6581F368FA87}" type="presOf" srcId="{11230D05-E573-4310-A2FE-0F7BAB837FE6}" destId="{97CD02D4-39F0-400C-A551-C3E530CAD4D6}" srcOrd="1" destOrd="0" presId="urn:microsoft.com/office/officeart/2005/8/layout/process1"/>
    <dgm:cxn modelId="{00E0656F-059B-49D7-A826-CA81C075B6FD}" type="presOf" srcId="{6BB26BB9-33D7-430C-8121-8B612B333284}" destId="{20F43C15-934A-4AF7-8086-320459DF5032}" srcOrd="0" destOrd="0" presId="urn:microsoft.com/office/officeart/2005/8/layout/process1"/>
    <dgm:cxn modelId="{4CEAF449-C546-4A47-AC80-8CE42E6981FB}" srcId="{705CA883-DE1A-4419-A6CE-FDF362E8607E}" destId="{FD900175-06E3-45AC-8BDB-286648A2059D}" srcOrd="3" destOrd="0" parTransId="{DB9B656E-57BC-4795-968C-966911157FD4}" sibTransId="{A3C243BE-42C5-4405-BC14-172F4BA5557F}"/>
    <dgm:cxn modelId="{FE4DA118-E238-4D2C-ACBE-B032E0A81BE1}" type="presOf" srcId="{FBE169C7-DE23-4D76-B77F-15F6C96154FB}" destId="{09D4771A-32CE-4C3B-9280-46AE37A316DB}" srcOrd="0" destOrd="0" presId="urn:microsoft.com/office/officeart/2005/8/layout/process1"/>
    <dgm:cxn modelId="{C7695668-96D3-4F09-A20B-5D1EF6BC409B}" type="presParOf" srcId="{F6DFE7CB-1AB3-4C7A-912F-57C767FE7C35}" destId="{20F43C15-934A-4AF7-8086-320459DF5032}" srcOrd="0" destOrd="0" presId="urn:microsoft.com/office/officeart/2005/8/layout/process1"/>
    <dgm:cxn modelId="{6813A7FD-3F34-4CE5-AB75-166F0BC828C0}" type="presParOf" srcId="{F6DFE7CB-1AB3-4C7A-912F-57C767FE7C35}" destId="{6C7B1BD1-3144-4B4C-B4AF-3FE2C3D263DB}" srcOrd="1" destOrd="0" presId="urn:microsoft.com/office/officeart/2005/8/layout/process1"/>
    <dgm:cxn modelId="{18B0A3EF-7FAF-42D8-A19C-983AF4CC7BC8}" type="presParOf" srcId="{6C7B1BD1-3144-4B4C-B4AF-3FE2C3D263DB}" destId="{97CD02D4-39F0-400C-A551-C3E530CAD4D6}" srcOrd="0" destOrd="0" presId="urn:microsoft.com/office/officeart/2005/8/layout/process1"/>
    <dgm:cxn modelId="{12057761-06D3-4283-9A89-0628F677D4F2}" type="presParOf" srcId="{F6DFE7CB-1AB3-4C7A-912F-57C767FE7C35}" destId="{C4432FA3-2994-4377-A182-9E1A84BA2712}" srcOrd="2" destOrd="0" presId="urn:microsoft.com/office/officeart/2005/8/layout/process1"/>
    <dgm:cxn modelId="{839970CE-7D28-4761-B8DC-186349E4CE53}" type="presParOf" srcId="{F6DFE7CB-1AB3-4C7A-912F-57C767FE7C35}" destId="{B8E8E862-C4EE-418A-ABD9-7BB109363BCD}" srcOrd="3" destOrd="0" presId="urn:microsoft.com/office/officeart/2005/8/layout/process1"/>
    <dgm:cxn modelId="{C78F7892-E9DE-4493-9B01-9235D69DA160}" type="presParOf" srcId="{B8E8E862-C4EE-418A-ABD9-7BB109363BCD}" destId="{49EEFC74-3161-470C-A778-38BB355D8B6B}" srcOrd="0" destOrd="0" presId="urn:microsoft.com/office/officeart/2005/8/layout/process1"/>
    <dgm:cxn modelId="{4509686D-A55F-470A-B4F4-D9D193E7366B}" type="presParOf" srcId="{F6DFE7CB-1AB3-4C7A-912F-57C767FE7C35}" destId="{09D4771A-32CE-4C3B-9280-46AE37A316DB}" srcOrd="4" destOrd="0" presId="urn:microsoft.com/office/officeart/2005/8/layout/process1"/>
    <dgm:cxn modelId="{F2FEBF08-F56D-4145-A3BF-15DE58492A3C}" type="presParOf" srcId="{F6DFE7CB-1AB3-4C7A-912F-57C767FE7C35}" destId="{95ECDBCE-1B89-4E05-99C2-42EA223C4674}" srcOrd="5" destOrd="0" presId="urn:microsoft.com/office/officeart/2005/8/layout/process1"/>
    <dgm:cxn modelId="{1E1CC523-1DDF-4297-A79C-97D0901567C6}" type="presParOf" srcId="{95ECDBCE-1B89-4E05-99C2-42EA223C4674}" destId="{38768350-ACFC-4592-9229-E55299453FB7}" srcOrd="0" destOrd="0" presId="urn:microsoft.com/office/officeart/2005/8/layout/process1"/>
    <dgm:cxn modelId="{12B5789B-3010-4D8B-940A-31755250B47F}" type="presParOf" srcId="{F6DFE7CB-1AB3-4C7A-912F-57C767FE7C35}" destId="{95766D47-3F65-438F-AD18-06A189CF84FB}"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43C15-934A-4AF7-8086-320459DF5032}">
      <dsp:nvSpPr>
        <dsp:cNvPr id="0" name=""/>
        <dsp:cNvSpPr/>
      </dsp:nvSpPr>
      <dsp:spPr>
        <a:xfrm>
          <a:off x="7266" y="571679"/>
          <a:ext cx="3177089" cy="1906253"/>
        </a:xfrm>
        <a:prstGeom prst="roundRect">
          <a:avLst>
            <a:gd name="adj" fmla="val 10000"/>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a:solidFill>
                <a:schemeClr val="tx1"/>
              </a:solidFill>
              <a:latin typeface="Times New Roman" panose="02020603050405020304" pitchFamily="18" charset="0"/>
              <a:cs typeface="Times New Roman" panose="02020603050405020304" pitchFamily="18" charset="0"/>
            </a:rPr>
            <a:t>Tìm hiểu các công cụ</a:t>
          </a:r>
        </a:p>
      </dsp:txBody>
      <dsp:txXfrm>
        <a:off x="63098" y="627511"/>
        <a:ext cx="3065425" cy="1794589"/>
      </dsp:txXfrm>
    </dsp:sp>
    <dsp:sp modelId="{6C7B1BD1-3144-4B4C-B4AF-3FE2C3D263DB}">
      <dsp:nvSpPr>
        <dsp:cNvPr id="0" name=""/>
        <dsp:cNvSpPr/>
      </dsp:nvSpPr>
      <dsp:spPr>
        <a:xfrm>
          <a:off x="3502065" y="1130847"/>
          <a:ext cx="673543" cy="78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1" kern="1200">
            <a:solidFill>
              <a:schemeClr val="tx1"/>
            </a:solidFill>
            <a:latin typeface="Times New Roman" panose="02020603050405020304" pitchFamily="18" charset="0"/>
            <a:cs typeface="Times New Roman" panose="02020603050405020304" pitchFamily="18" charset="0"/>
          </a:endParaRPr>
        </a:p>
      </dsp:txBody>
      <dsp:txXfrm>
        <a:off x="3502065" y="1288431"/>
        <a:ext cx="471480" cy="472750"/>
      </dsp:txXfrm>
    </dsp:sp>
    <dsp:sp modelId="{C4432FA3-2994-4377-A182-9E1A84BA2712}">
      <dsp:nvSpPr>
        <dsp:cNvPr id="0" name=""/>
        <dsp:cNvSpPr/>
      </dsp:nvSpPr>
      <dsp:spPr>
        <a:xfrm>
          <a:off x="4455192" y="571679"/>
          <a:ext cx="3177089" cy="1906253"/>
        </a:xfrm>
        <a:prstGeom prst="roundRect">
          <a:avLst>
            <a:gd name="adj" fmla="val 10000"/>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a:solidFill>
                <a:schemeClr val="tx1"/>
              </a:solidFill>
              <a:latin typeface="Times New Roman" panose="02020603050405020304" pitchFamily="18" charset="0"/>
              <a:cs typeface="Times New Roman" panose="02020603050405020304" pitchFamily="18" charset="0"/>
            </a:rPr>
            <a:t>Quyết định ngân sách</a:t>
          </a:r>
        </a:p>
      </dsp:txBody>
      <dsp:txXfrm>
        <a:off x="4511024" y="627511"/>
        <a:ext cx="3065425" cy="1794589"/>
      </dsp:txXfrm>
    </dsp:sp>
    <dsp:sp modelId="{B8E8E862-C4EE-418A-ABD9-7BB109363BCD}">
      <dsp:nvSpPr>
        <dsp:cNvPr id="0" name=""/>
        <dsp:cNvSpPr/>
      </dsp:nvSpPr>
      <dsp:spPr>
        <a:xfrm>
          <a:off x="7949991" y="1130847"/>
          <a:ext cx="673543" cy="78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1" kern="1200">
            <a:solidFill>
              <a:schemeClr val="tx1"/>
            </a:solidFill>
            <a:latin typeface="Times New Roman" panose="02020603050405020304" pitchFamily="18" charset="0"/>
            <a:cs typeface="Times New Roman" panose="02020603050405020304" pitchFamily="18" charset="0"/>
          </a:endParaRPr>
        </a:p>
      </dsp:txBody>
      <dsp:txXfrm>
        <a:off x="7949991" y="1288431"/>
        <a:ext cx="471480" cy="472750"/>
      </dsp:txXfrm>
    </dsp:sp>
    <dsp:sp modelId="{09D4771A-32CE-4C3B-9280-46AE37A316DB}">
      <dsp:nvSpPr>
        <dsp:cNvPr id="0" name=""/>
        <dsp:cNvSpPr/>
      </dsp:nvSpPr>
      <dsp:spPr>
        <a:xfrm>
          <a:off x="8903117" y="571679"/>
          <a:ext cx="3177089" cy="1906253"/>
        </a:xfrm>
        <a:prstGeom prst="roundRect">
          <a:avLst>
            <a:gd name="adj" fmla="val 10000"/>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a:solidFill>
                <a:schemeClr val="tx1"/>
              </a:solidFill>
              <a:latin typeface="Times New Roman" panose="02020603050405020304" pitchFamily="18" charset="0"/>
              <a:cs typeface="Times New Roman" panose="02020603050405020304" pitchFamily="18" charset="0"/>
            </a:rPr>
            <a:t>Thiết lập lịch trình</a:t>
          </a:r>
        </a:p>
      </dsp:txBody>
      <dsp:txXfrm>
        <a:off x="8958949" y="627511"/>
        <a:ext cx="3065425" cy="1794589"/>
      </dsp:txXfrm>
    </dsp:sp>
    <dsp:sp modelId="{95ECDBCE-1B89-4E05-99C2-42EA223C4674}">
      <dsp:nvSpPr>
        <dsp:cNvPr id="0" name=""/>
        <dsp:cNvSpPr/>
      </dsp:nvSpPr>
      <dsp:spPr>
        <a:xfrm>
          <a:off x="12397916" y="1130847"/>
          <a:ext cx="673543" cy="78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b="1" kern="1200">
            <a:solidFill>
              <a:schemeClr val="tx1"/>
            </a:solidFill>
            <a:latin typeface="Times New Roman" panose="02020603050405020304" pitchFamily="18" charset="0"/>
            <a:cs typeface="Times New Roman" panose="02020603050405020304" pitchFamily="18" charset="0"/>
          </a:endParaRPr>
        </a:p>
      </dsp:txBody>
      <dsp:txXfrm>
        <a:off x="12397916" y="1288431"/>
        <a:ext cx="471480" cy="472750"/>
      </dsp:txXfrm>
    </dsp:sp>
    <dsp:sp modelId="{95766D47-3F65-438F-AD18-06A189CF84FB}">
      <dsp:nvSpPr>
        <dsp:cNvPr id="0" name=""/>
        <dsp:cNvSpPr/>
      </dsp:nvSpPr>
      <dsp:spPr>
        <a:xfrm>
          <a:off x="13351043" y="571679"/>
          <a:ext cx="3177089" cy="1906253"/>
        </a:xfrm>
        <a:prstGeom prst="roundRect">
          <a:avLst>
            <a:gd name="adj" fmla="val 10000"/>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a:solidFill>
                <a:schemeClr val="tx1"/>
              </a:solidFill>
              <a:latin typeface="Times New Roman" panose="02020603050405020304" pitchFamily="18" charset="0"/>
              <a:cs typeface="Times New Roman" panose="02020603050405020304" pitchFamily="18" charset="0"/>
            </a:rPr>
            <a:t>Quyết định toàn bộ phạm vi dự án</a:t>
          </a:r>
        </a:p>
      </dsp:txBody>
      <dsp:txXfrm>
        <a:off x="13406875" y="627511"/>
        <a:ext cx="3065425" cy="17945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AAD85-C2BC-4C45-A69E-FA60DA7ACD52}"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B78F8-3BC2-4C5F-BA87-10E29A12C318}" type="slidenum">
              <a:rPr lang="en-US" smtClean="0"/>
              <a:t>‹#›</a:t>
            </a:fld>
            <a:endParaRPr lang="en-US"/>
          </a:p>
        </p:txBody>
      </p:sp>
    </p:spTree>
    <p:extLst>
      <p:ext uri="{BB962C8B-B14F-4D97-AF65-F5344CB8AC3E}">
        <p14:creationId xmlns:p14="http://schemas.microsoft.com/office/powerpoint/2010/main" val="1239459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DB78F8-3BC2-4C5F-BA87-10E29A12C318}" type="slidenum">
              <a:rPr lang="en-US" smtClean="0"/>
              <a:t>13</a:t>
            </a:fld>
            <a:endParaRPr lang="en-US"/>
          </a:p>
        </p:txBody>
      </p:sp>
    </p:spTree>
    <p:extLst>
      <p:ext uri="{BB962C8B-B14F-4D97-AF65-F5344CB8AC3E}">
        <p14:creationId xmlns:p14="http://schemas.microsoft.com/office/powerpoint/2010/main" val="261572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3.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hyperlink" Target="https://pagespeed.web.dev/"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3.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sv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71784"/>
            <a:ext cx="15555091" cy="5109826"/>
            <a:chOff x="0" y="0"/>
            <a:chExt cx="20740121" cy="6813102"/>
          </a:xfrm>
        </p:grpSpPr>
        <p:sp>
          <p:nvSpPr>
            <p:cNvPr id="3" name="TextBox 3"/>
            <p:cNvSpPr txBox="1"/>
            <p:nvPr/>
          </p:nvSpPr>
          <p:spPr>
            <a:xfrm>
              <a:off x="0" y="1282264"/>
              <a:ext cx="20740121" cy="3759200"/>
            </a:xfrm>
            <a:prstGeom prst="rect">
              <a:avLst/>
            </a:prstGeom>
          </p:spPr>
          <p:txBody>
            <a:bodyPr lIns="0" tIns="0" rIns="0" bIns="0" rtlCol="0" anchor="t">
              <a:spAutoFit/>
            </a:bodyPr>
            <a:lstStyle/>
            <a:p>
              <a:pPr algn="ctr">
                <a:lnSpc>
                  <a:spcPts val="11160"/>
                </a:lnSpc>
              </a:pPr>
              <a:r>
                <a:rPr lang="en-US" sz="9300">
                  <a:solidFill>
                    <a:srgbClr val="FFFAEF"/>
                  </a:solidFill>
                  <a:latin typeface="Baloo"/>
                </a:rPr>
                <a:t>Bài tập lớn</a:t>
              </a:r>
            </a:p>
            <a:p>
              <a:pPr algn="ctr">
                <a:lnSpc>
                  <a:spcPts val="11160"/>
                </a:lnSpc>
              </a:pPr>
              <a:r>
                <a:rPr lang="en-US" sz="9300">
                  <a:solidFill>
                    <a:srgbClr val="FFFAEF"/>
                  </a:solidFill>
                  <a:latin typeface="Baloo"/>
                </a:rPr>
                <a:t>Kiểm thử phần mềm</a:t>
              </a:r>
            </a:p>
          </p:txBody>
        </p:sp>
        <p:sp>
          <p:nvSpPr>
            <p:cNvPr id="4" name="TextBox 4"/>
            <p:cNvSpPr txBox="1"/>
            <p:nvPr/>
          </p:nvSpPr>
          <p:spPr>
            <a:xfrm>
              <a:off x="0" y="5907239"/>
              <a:ext cx="20740121" cy="912072"/>
            </a:xfrm>
            <a:prstGeom prst="rect">
              <a:avLst/>
            </a:prstGeom>
          </p:spPr>
          <p:txBody>
            <a:bodyPr lIns="0" tIns="0" rIns="0" bIns="0" rtlCol="0" anchor="t">
              <a:spAutoFit/>
            </a:bodyPr>
            <a:lstStyle/>
            <a:p>
              <a:pPr algn="ctr">
                <a:lnSpc>
                  <a:spcPts val="5740"/>
                </a:lnSpc>
              </a:pPr>
              <a:r>
                <a:rPr lang="en-US" sz="4100">
                  <a:solidFill>
                    <a:srgbClr val="FFFAEF"/>
                  </a:solidFill>
                  <a:latin typeface="Rokkitt Medium"/>
                </a:rPr>
                <a:t>Nhóm thực hiện: Nhóm 13</a:t>
              </a:r>
            </a:p>
          </p:txBody>
        </p:sp>
        <p:sp>
          <p:nvSpPr>
            <p:cNvPr id="5" name="TextBox 5"/>
            <p:cNvSpPr txBox="1"/>
            <p:nvPr/>
          </p:nvSpPr>
          <p:spPr>
            <a:xfrm>
              <a:off x="0" y="-69779"/>
              <a:ext cx="20740121" cy="729615"/>
            </a:xfrm>
            <a:prstGeom prst="rect">
              <a:avLst/>
            </a:prstGeom>
          </p:spPr>
          <p:txBody>
            <a:bodyPr lIns="0" tIns="0" rIns="0" bIns="0" rtlCol="0" anchor="t">
              <a:spAutoFit/>
            </a:bodyPr>
            <a:lstStyle/>
            <a:p>
              <a:pPr algn="ctr">
                <a:lnSpc>
                  <a:spcPts val="4620"/>
                </a:lnSpc>
              </a:pPr>
              <a:r>
                <a:rPr lang="en-US" sz="3300">
                  <a:solidFill>
                    <a:srgbClr val="FFFAEF"/>
                  </a:solidFill>
                  <a:latin typeface="Bogart Black"/>
                </a:rPr>
                <a:t>Trường Đại học Công nghiệp Hà Nội</a:t>
              </a:r>
            </a:p>
          </p:txBody>
        </p:sp>
      </p:grpSp>
      <p:grpSp>
        <p:nvGrpSpPr>
          <p:cNvPr id="6" name="Group 6"/>
          <p:cNvGrpSpPr/>
          <p:nvPr/>
        </p:nvGrpSpPr>
        <p:grpSpPr>
          <a:xfrm>
            <a:off x="1028700" y="1028700"/>
            <a:ext cx="367402" cy="346352"/>
            <a:chOff x="0" y="0"/>
            <a:chExt cx="489869" cy="461803"/>
          </a:xfrm>
        </p:grpSpPr>
        <p:sp>
          <p:nvSpPr>
            <p:cNvPr id="7" name="AutoShape 7"/>
            <p:cNvSpPr/>
            <p:nvPr/>
          </p:nvSpPr>
          <p:spPr>
            <a:xfrm>
              <a:off x="0" y="0"/>
              <a:ext cx="489869" cy="0"/>
            </a:xfrm>
            <a:prstGeom prst="line">
              <a:avLst/>
            </a:prstGeom>
            <a:ln w="50800" cap="rnd">
              <a:solidFill>
                <a:srgbClr val="FFFAEF"/>
              </a:solidFill>
              <a:prstDash val="solid"/>
              <a:headEnd type="none" w="sm" len="sm"/>
              <a:tailEnd type="none" w="sm" len="sm"/>
            </a:ln>
          </p:spPr>
        </p:sp>
        <p:sp>
          <p:nvSpPr>
            <p:cNvPr id="8" name="AutoShape 8"/>
            <p:cNvSpPr/>
            <p:nvPr/>
          </p:nvSpPr>
          <p:spPr>
            <a:xfrm>
              <a:off x="0" y="205275"/>
              <a:ext cx="489869" cy="0"/>
            </a:xfrm>
            <a:prstGeom prst="line">
              <a:avLst/>
            </a:prstGeom>
            <a:ln w="50800" cap="rnd">
              <a:solidFill>
                <a:srgbClr val="FFFAEF"/>
              </a:solidFill>
              <a:prstDash val="solid"/>
              <a:headEnd type="none" w="sm" len="sm"/>
              <a:tailEnd type="none" w="sm" len="sm"/>
            </a:ln>
          </p:spPr>
        </p:sp>
        <p:sp>
          <p:nvSpPr>
            <p:cNvPr id="9" name="AutoShape 9"/>
            <p:cNvSpPr/>
            <p:nvPr/>
          </p:nvSpPr>
          <p:spPr>
            <a:xfrm>
              <a:off x="0" y="410931"/>
              <a:ext cx="489869" cy="0"/>
            </a:xfrm>
            <a:prstGeom prst="line">
              <a:avLst/>
            </a:prstGeom>
            <a:ln w="50800" cap="rnd">
              <a:solidFill>
                <a:srgbClr val="FFFAEF"/>
              </a:solidFill>
              <a:prstDash val="solid"/>
              <a:headEnd type="none" w="sm" len="sm"/>
              <a:tailEnd type="none" w="sm" len="sm"/>
            </a:ln>
          </p:spPr>
        </p:sp>
      </p:grpSp>
      <p:grpSp>
        <p:nvGrpSpPr>
          <p:cNvPr id="10" name="Group 10"/>
          <p:cNvGrpSpPr/>
          <p:nvPr/>
        </p:nvGrpSpPr>
        <p:grpSpPr>
          <a:xfrm>
            <a:off x="16356600" y="9076225"/>
            <a:ext cx="902700" cy="182075"/>
            <a:chOff x="0" y="0"/>
            <a:chExt cx="2128209" cy="429260"/>
          </a:xfrm>
        </p:grpSpPr>
        <p:sp>
          <p:nvSpPr>
            <p:cNvPr id="11" name="Freeform 11"/>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id="12" name="Picture 12"/>
          <p:cNvPicPr>
            <a:picLocks noChangeAspect="1"/>
          </p:cNvPicPr>
          <p:nvPr/>
        </p:nvPicPr>
        <p:blipFill>
          <a:blip r:embed="rId2"/>
          <a:srcRect/>
          <a:stretch>
            <a:fillRect/>
          </a:stretch>
        </p:blipFill>
        <p:spPr>
          <a:xfrm>
            <a:off x="7772400" y="199732"/>
            <a:ext cx="2216003" cy="1870387"/>
          </a:xfrm>
          <a:prstGeom prst="rect">
            <a:avLst/>
          </a:prstGeom>
        </p:spPr>
      </p:pic>
      <p:pic>
        <p:nvPicPr>
          <p:cNvPr id="14"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20583201">
            <a:off x="13171555" y="-1221193"/>
            <a:ext cx="7272789" cy="6327327"/>
          </a:xfrm>
          <a:prstGeom prst="rect">
            <a:avLst/>
          </a:prstGeom>
        </p:spPr>
      </p:pic>
      <p:pic>
        <p:nvPicPr>
          <p:cNvPr id="15"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0403274">
            <a:off x="-2447354" y="5084244"/>
            <a:ext cx="7955953" cy="692167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2"/>
          <p:cNvSpPr txBox="1"/>
          <p:nvPr/>
        </p:nvSpPr>
        <p:spPr>
          <a:xfrm>
            <a:off x="762000" y="227184"/>
            <a:ext cx="12573000" cy="1269578"/>
          </a:xfrm>
          <a:prstGeom prst="rect">
            <a:avLst/>
          </a:prstGeom>
        </p:spPr>
        <p:txBody>
          <a:bodyPr wrap="square" lIns="0" tIns="0" rIns="0" bIns="0" rtlCol="0" anchor="t">
            <a:spAutoFit/>
          </a:bodyPr>
          <a:lstStyle/>
          <a:p>
            <a:pPr>
              <a:lnSpc>
                <a:spcPts val="10800"/>
              </a:lnSpc>
            </a:pPr>
            <a:r>
              <a:rPr lang="en-US" sz="6000">
                <a:solidFill>
                  <a:srgbClr val="000000"/>
                </a:solidFill>
                <a:latin typeface="Baloo"/>
              </a:rPr>
              <a:t>Khái </a:t>
            </a:r>
            <a:r>
              <a:rPr lang="en-US" sz="6000" smtClean="0">
                <a:solidFill>
                  <a:srgbClr val="000000"/>
                </a:solidFill>
                <a:latin typeface="Baloo"/>
              </a:rPr>
              <a:t>quát các nội dung quan trọng</a:t>
            </a:r>
            <a:endParaRPr lang="en-US" sz="6000">
              <a:solidFill>
                <a:srgbClr val="000000"/>
              </a:solidFill>
              <a:latin typeface="Baloo"/>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776060">
            <a:off x="12281123" y="-2033740"/>
            <a:ext cx="8338090" cy="7254138"/>
          </a:xfrm>
          <a:prstGeom prst="rect">
            <a:avLst/>
          </a:prstGeom>
        </p:spPr>
      </p:pic>
      <p:grpSp>
        <p:nvGrpSpPr>
          <p:cNvPr id="9" name="Group 9"/>
          <p:cNvGrpSpPr/>
          <p:nvPr/>
        </p:nvGrpSpPr>
        <p:grpSpPr>
          <a:xfrm>
            <a:off x="762000" y="2247900"/>
            <a:ext cx="15134920" cy="3601059"/>
            <a:chOff x="0" y="-38100"/>
            <a:chExt cx="12555113" cy="1226553"/>
          </a:xfrm>
        </p:grpSpPr>
        <p:sp>
          <p:nvSpPr>
            <p:cNvPr id="10" name="TextBox 10"/>
            <p:cNvSpPr txBox="1"/>
            <p:nvPr/>
          </p:nvSpPr>
          <p:spPr>
            <a:xfrm>
              <a:off x="0" y="-38100"/>
              <a:ext cx="12555113" cy="439582"/>
            </a:xfrm>
            <a:prstGeom prst="rect">
              <a:avLst/>
            </a:prstGeom>
          </p:spPr>
          <p:txBody>
            <a:bodyPr wrap="square" lIns="0" tIns="0" rIns="0" bIns="0" rtlCol="0" anchor="t">
              <a:spAutoFit/>
            </a:bodyPr>
            <a:lstStyle/>
            <a:p>
              <a:pPr>
                <a:lnSpc>
                  <a:spcPts val="4680"/>
                </a:lnSpc>
              </a:pPr>
              <a:r>
                <a:rPr lang="vi-VN" sz="3600" smtClean="0">
                  <a:solidFill>
                    <a:srgbClr val="000000"/>
                  </a:solidFill>
                  <a:latin typeface="Baloo"/>
                </a:rPr>
                <a:t>Tối </a:t>
              </a:r>
              <a:r>
                <a:rPr lang="vi-VN" sz="3600">
                  <a:solidFill>
                    <a:srgbClr val="000000"/>
                  </a:solidFill>
                  <a:latin typeface="Baloo"/>
                </a:rPr>
                <a:t>ưu hóa hiệu suất giao </a:t>
              </a:r>
              <a:r>
                <a:rPr lang="vi-VN" sz="3600" smtClean="0">
                  <a:solidFill>
                    <a:srgbClr val="000000"/>
                  </a:solidFill>
                  <a:latin typeface="Baloo"/>
                </a:rPr>
                <a:t>diện</a:t>
              </a:r>
              <a:r>
                <a:rPr lang="en-US" sz="3600">
                  <a:solidFill>
                    <a:srgbClr val="000000"/>
                  </a:solidFill>
                  <a:latin typeface="Baloo"/>
                </a:rPr>
                <a:t> ( Front-End Performance Optimization)</a:t>
              </a:r>
            </a:p>
          </p:txBody>
        </p:sp>
        <p:sp>
          <p:nvSpPr>
            <p:cNvPr id="11" name="TextBox 11"/>
            <p:cNvSpPr txBox="1"/>
            <p:nvPr/>
          </p:nvSpPr>
          <p:spPr>
            <a:xfrm>
              <a:off x="20488" y="411215"/>
              <a:ext cx="11057524" cy="777238"/>
            </a:xfrm>
            <a:prstGeom prst="rect">
              <a:avLst/>
            </a:prstGeom>
          </p:spPr>
          <p:txBody>
            <a:bodyPr lIns="0" tIns="0" rIns="0" bIns="0" rtlCol="0" anchor="t">
              <a:spAutoFit/>
            </a:bodyPr>
            <a:lstStyle/>
            <a:p>
              <a:pPr marL="457200" indent="-457200">
                <a:lnSpc>
                  <a:spcPct val="200000"/>
                </a:lnSpc>
                <a:buFont typeface="Arial" panose="020B0604020202020204" pitchFamily="34" charset="0"/>
                <a:buChar char="•"/>
              </a:pPr>
              <a:r>
                <a:rPr lang="vi-VN" sz="2600" i="1">
                  <a:solidFill>
                    <a:srgbClr val="000000"/>
                  </a:solidFill>
                  <a:latin typeface="Clear Sans Regular"/>
                </a:rPr>
                <a:t>Kiểm tra hiệu suất giao diện người dùng sẽ kiểm tra “Trang tải nhanh như thế nào”. </a:t>
              </a:r>
              <a:endParaRPr lang="en-US" sz="2600" i="1" smtClean="0">
                <a:solidFill>
                  <a:srgbClr val="000000"/>
                </a:solidFill>
                <a:latin typeface="Clear Sans Regular"/>
              </a:endParaRPr>
            </a:p>
            <a:p>
              <a:pPr marL="457200" indent="-457200">
                <a:lnSpc>
                  <a:spcPct val="200000"/>
                </a:lnSpc>
                <a:buFont typeface="Arial" panose="020B0604020202020204" pitchFamily="34" charset="0"/>
                <a:buChar char="•"/>
              </a:pPr>
              <a:r>
                <a:rPr lang="vi-VN" sz="2600" i="1">
                  <a:solidFill>
                    <a:srgbClr val="000000"/>
                  </a:solidFill>
                  <a:latin typeface="Clear Sans Regular"/>
                </a:rPr>
                <a:t>Tối ưu hóa hiệu suất front-end cho một người dùng là một phương pháp hay trước khi thử nghiệm một ứng dụng có tần suất và lượt người dùng tải cao.</a:t>
              </a:r>
              <a:endParaRPr lang="en-US" sz="2600" i="1" smtClean="0">
                <a:solidFill>
                  <a:srgbClr val="000000"/>
                </a:solidFill>
                <a:latin typeface="Clear Sans Regular"/>
              </a:endParaRPr>
            </a:p>
          </p:txBody>
        </p:sp>
      </p:grpSp>
      <p:sp>
        <p:nvSpPr>
          <p:cNvPr id="12" name="TextBox 12"/>
          <p:cNvSpPr txBox="1"/>
          <p:nvPr/>
        </p:nvSpPr>
        <p:spPr>
          <a:xfrm>
            <a:off x="14111545" y="990600"/>
            <a:ext cx="3147755" cy="602729"/>
          </a:xfrm>
          <a:prstGeom prst="rect">
            <a:avLst/>
          </a:prstGeom>
        </p:spPr>
        <p:txBody>
          <a:bodyPr lIns="0" tIns="0" rIns="0" bIns="0" rtlCol="0" anchor="t">
            <a:spAutoFit/>
          </a:bodyPr>
          <a:lstStyle/>
          <a:p>
            <a:pPr algn="r">
              <a:lnSpc>
                <a:spcPts val="4680"/>
              </a:lnSpc>
              <a:spcBef>
                <a:spcPct val="0"/>
              </a:spcBef>
            </a:pPr>
            <a:r>
              <a:rPr lang="en-US" sz="3600" smtClean="0">
                <a:solidFill>
                  <a:srgbClr val="000000"/>
                </a:solidFill>
                <a:latin typeface="Baloo"/>
              </a:rPr>
              <a:t>Nhóm 13</a:t>
            </a:r>
            <a:endParaRPr lang="en-US" sz="3600">
              <a:solidFill>
                <a:srgbClr val="000000"/>
              </a:solidFill>
              <a:latin typeface="Baloo"/>
            </a:endParaRPr>
          </a:p>
        </p:txBody>
      </p:sp>
      <p:pic>
        <p:nvPicPr>
          <p:cNvPr id="13" name="Picture 12" descr="kiểm thử hiệu năng có ảnh hưởng lớn đối với người dùng"/>
          <p:cNvPicPr/>
          <p:nvPr/>
        </p:nvPicPr>
        <p:blipFill>
          <a:blip r:embed="rId5">
            <a:extLst>
              <a:ext uri="{28A0092B-C50C-407E-A947-70E740481C1C}">
                <a14:useLocalDpi xmlns:a14="http://schemas.microsoft.com/office/drawing/2010/main" val="0"/>
              </a:ext>
            </a:extLst>
          </a:blip>
          <a:srcRect/>
          <a:stretch>
            <a:fillRect/>
          </a:stretch>
        </p:blipFill>
        <p:spPr bwMode="auto">
          <a:xfrm>
            <a:off x="11734800" y="5395586"/>
            <a:ext cx="5010612" cy="3690290"/>
          </a:xfrm>
          <a:prstGeom prst="rect">
            <a:avLst/>
          </a:prstGeom>
          <a:noFill/>
          <a:ln>
            <a:noFill/>
          </a:ln>
        </p:spPr>
      </p:pic>
      <p:sp>
        <p:nvSpPr>
          <p:cNvPr id="14" name="TextBox 12"/>
          <p:cNvSpPr txBox="1"/>
          <p:nvPr/>
        </p:nvSpPr>
        <p:spPr>
          <a:xfrm>
            <a:off x="11049000" y="9318692"/>
            <a:ext cx="5867400" cy="521297"/>
          </a:xfrm>
          <a:prstGeom prst="rect">
            <a:avLst/>
          </a:prstGeom>
        </p:spPr>
        <p:txBody>
          <a:bodyPr wrap="square" lIns="0" tIns="0" rIns="0" bIns="0" rtlCol="0" anchor="t">
            <a:spAutoFit/>
          </a:bodyPr>
          <a:lstStyle/>
          <a:p>
            <a:pPr algn="ctr">
              <a:lnSpc>
                <a:spcPts val="4680"/>
              </a:lnSpc>
              <a:spcBef>
                <a:spcPct val="0"/>
              </a:spcBef>
            </a:pPr>
            <a:r>
              <a:rPr lang="en-US" i="1">
                <a:latin typeface="Baloo" panose="020B0604020202020204" charset="0"/>
                <a:cs typeface="Baloo" panose="020B0604020202020204" charset="0"/>
              </a:rPr>
              <a:t>Các mức của tốc độ tải trang </a:t>
            </a:r>
            <a:endParaRPr lang="en-US" i="1">
              <a:solidFill>
                <a:srgbClr val="000000"/>
              </a:solidFill>
              <a:latin typeface="Baloo" panose="020B0604020202020204" charset="0"/>
              <a:cs typeface="Baloo" panose="020B0604020202020204" charset="0"/>
            </a:endParaRPr>
          </a:p>
        </p:txBody>
      </p:sp>
    </p:spTree>
    <p:extLst>
      <p:ext uri="{BB962C8B-B14F-4D97-AF65-F5344CB8AC3E}">
        <p14:creationId xmlns:p14="http://schemas.microsoft.com/office/powerpoint/2010/main" val="3583774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2"/>
          <p:cNvSpPr txBox="1"/>
          <p:nvPr/>
        </p:nvSpPr>
        <p:spPr>
          <a:xfrm>
            <a:off x="762000" y="227184"/>
            <a:ext cx="12573000" cy="1269578"/>
          </a:xfrm>
          <a:prstGeom prst="rect">
            <a:avLst/>
          </a:prstGeom>
        </p:spPr>
        <p:txBody>
          <a:bodyPr wrap="square" lIns="0" tIns="0" rIns="0" bIns="0" rtlCol="0" anchor="t">
            <a:spAutoFit/>
          </a:bodyPr>
          <a:lstStyle/>
          <a:p>
            <a:pPr>
              <a:lnSpc>
                <a:spcPts val="10800"/>
              </a:lnSpc>
            </a:pPr>
            <a:r>
              <a:rPr lang="en-US" sz="6000">
                <a:solidFill>
                  <a:srgbClr val="000000"/>
                </a:solidFill>
                <a:latin typeface="Baloo"/>
              </a:rPr>
              <a:t>Khái </a:t>
            </a:r>
            <a:r>
              <a:rPr lang="en-US" sz="6000" smtClean="0">
                <a:solidFill>
                  <a:srgbClr val="000000"/>
                </a:solidFill>
                <a:latin typeface="Baloo"/>
              </a:rPr>
              <a:t>quát các nội dung quan trọng</a:t>
            </a:r>
            <a:endParaRPr lang="en-US" sz="6000">
              <a:solidFill>
                <a:srgbClr val="000000"/>
              </a:solidFill>
              <a:latin typeface="Baloo"/>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776060">
            <a:off x="12281123" y="-2033740"/>
            <a:ext cx="8338090" cy="7254138"/>
          </a:xfrm>
          <a:prstGeom prst="rect">
            <a:avLst/>
          </a:prstGeom>
        </p:spPr>
      </p:pic>
      <p:grpSp>
        <p:nvGrpSpPr>
          <p:cNvPr id="9" name="Group 9"/>
          <p:cNvGrpSpPr/>
          <p:nvPr/>
        </p:nvGrpSpPr>
        <p:grpSpPr>
          <a:xfrm>
            <a:off x="752901" y="1943100"/>
            <a:ext cx="16811662" cy="4172096"/>
            <a:chOff x="0" y="-38100"/>
            <a:chExt cx="13946048" cy="1340175"/>
          </a:xfrm>
        </p:grpSpPr>
        <p:sp>
          <p:nvSpPr>
            <p:cNvPr id="10" name="TextBox 10"/>
            <p:cNvSpPr txBox="1"/>
            <p:nvPr/>
          </p:nvSpPr>
          <p:spPr>
            <a:xfrm>
              <a:off x="0" y="-38100"/>
              <a:ext cx="12555113" cy="439582"/>
            </a:xfrm>
            <a:prstGeom prst="rect">
              <a:avLst/>
            </a:prstGeom>
          </p:spPr>
          <p:txBody>
            <a:bodyPr wrap="square" lIns="0" tIns="0" rIns="0" bIns="0" rtlCol="0" anchor="t">
              <a:spAutoFit/>
            </a:bodyPr>
            <a:lstStyle/>
            <a:p>
              <a:pPr>
                <a:lnSpc>
                  <a:spcPts val="4680"/>
                </a:lnSpc>
              </a:pPr>
              <a:r>
                <a:rPr lang="vi-VN" sz="3600">
                  <a:solidFill>
                    <a:srgbClr val="000000"/>
                  </a:solidFill>
                  <a:latin typeface="Baloo"/>
                </a:rPr>
                <a:t>Công cụ kiểm tra hiệu suất giao diện người dùng</a:t>
              </a:r>
              <a:endParaRPr lang="en-US" sz="3600">
                <a:solidFill>
                  <a:srgbClr val="000000"/>
                </a:solidFill>
                <a:latin typeface="Baloo"/>
              </a:endParaRPr>
            </a:p>
          </p:txBody>
        </p:sp>
        <p:sp>
          <p:nvSpPr>
            <p:cNvPr id="11" name="TextBox 11"/>
            <p:cNvSpPr txBox="1"/>
            <p:nvPr/>
          </p:nvSpPr>
          <p:spPr>
            <a:xfrm>
              <a:off x="7548" y="321663"/>
              <a:ext cx="13938500" cy="980412"/>
            </a:xfrm>
            <a:prstGeom prst="rect">
              <a:avLst/>
            </a:prstGeom>
          </p:spPr>
          <p:txBody>
            <a:bodyPr wrap="square" lIns="0" tIns="0" rIns="0" bIns="0" rtlCol="0" anchor="t">
              <a:spAutoFit/>
            </a:bodyPr>
            <a:lstStyle/>
            <a:p>
              <a:pPr marL="514350" indent="-514350">
                <a:lnSpc>
                  <a:spcPts val="3380"/>
                </a:lnSpc>
                <a:buFont typeface="+mj-lt"/>
                <a:buAutoNum type="arabicPeriod"/>
              </a:pPr>
              <a:r>
                <a:rPr lang="en-US" sz="2600" i="1" smtClean="0">
                  <a:solidFill>
                    <a:srgbClr val="000000"/>
                  </a:solidFill>
                  <a:latin typeface="Clear Sans Regular"/>
                </a:rPr>
                <a:t>Yslow</a:t>
              </a:r>
            </a:p>
            <a:p>
              <a:pPr marL="514350" indent="-514350">
                <a:lnSpc>
                  <a:spcPts val="3380"/>
                </a:lnSpc>
                <a:buFont typeface="+mj-lt"/>
                <a:buAutoNum type="arabicPeriod"/>
              </a:pPr>
              <a:r>
                <a:rPr lang="en-US" sz="2600" i="1">
                  <a:solidFill>
                    <a:srgbClr val="000000"/>
                  </a:solidFill>
                  <a:latin typeface="Clear Sans Regular"/>
                </a:rPr>
                <a:t>Tốc độ tải trang ( Page Speed</a:t>
              </a:r>
              <a:r>
                <a:rPr lang="en-US" sz="2600" i="1" smtClean="0">
                  <a:solidFill>
                    <a:srgbClr val="000000"/>
                  </a:solidFill>
                  <a:latin typeface="Clear Sans Regular"/>
                </a:rPr>
                <a:t>):</a:t>
              </a:r>
            </a:p>
            <a:p>
              <a:pPr marL="457200" indent="-457200">
                <a:lnSpc>
                  <a:spcPts val="3380"/>
                </a:lnSpc>
                <a:buFont typeface="Arial" panose="020B0604020202020204" pitchFamily="34" charset="0"/>
                <a:buChar char="•"/>
              </a:pPr>
              <a:r>
                <a:rPr lang="en-US" sz="2600" i="1">
                  <a:solidFill>
                    <a:srgbClr val="000000"/>
                  </a:solidFill>
                  <a:latin typeface="Clear Sans Regular"/>
                </a:rPr>
                <a:t>C</a:t>
              </a:r>
              <a:r>
                <a:rPr lang="vi-VN" sz="2600" i="1" smtClean="0">
                  <a:solidFill>
                    <a:srgbClr val="000000"/>
                  </a:solidFill>
                  <a:latin typeface="Clear Sans Regular"/>
                </a:rPr>
                <a:t>ó </a:t>
              </a:r>
              <a:r>
                <a:rPr lang="vi-VN" sz="2600" i="1">
                  <a:solidFill>
                    <a:srgbClr val="000000"/>
                  </a:solidFill>
                  <a:latin typeface="Clear Sans Regular"/>
                </a:rPr>
                <a:t>thể đo lường tốc độ tải trang qua công cụ Pagespeed Insights </a:t>
              </a:r>
              <a:r>
                <a:rPr lang="vi-VN" sz="2600" i="1" smtClean="0">
                  <a:solidFill>
                    <a:srgbClr val="000000"/>
                  </a:solidFill>
                  <a:latin typeface="Clear Sans Regular"/>
                </a:rPr>
                <a:t>của</a:t>
              </a:r>
              <a:r>
                <a:rPr lang="en-US" sz="2600" i="1" smtClean="0">
                  <a:solidFill>
                    <a:srgbClr val="000000"/>
                  </a:solidFill>
                  <a:latin typeface="Clear Sans Regular"/>
                </a:rPr>
                <a:t> </a:t>
              </a:r>
              <a:r>
                <a:rPr lang="vi-VN" sz="2600" i="1" smtClean="0">
                  <a:solidFill>
                    <a:srgbClr val="000000"/>
                  </a:solidFill>
                  <a:latin typeface="Clear Sans Regular"/>
                </a:rPr>
                <a:t>Google</a:t>
              </a:r>
              <a:r>
                <a:rPr lang="en-US" sz="2600" i="1" smtClean="0">
                  <a:solidFill>
                    <a:srgbClr val="000000"/>
                  </a:solidFill>
                  <a:latin typeface="Clear Sans Regular"/>
                </a:rPr>
                <a:t> (</a:t>
              </a:r>
              <a:r>
                <a:rPr lang="en-US" sz="2600" i="1" smtClean="0">
                  <a:solidFill>
                    <a:srgbClr val="000000"/>
                  </a:solidFill>
                  <a:latin typeface="Clear Sans Regular"/>
                  <a:hlinkClick r:id="rId5"/>
                </a:rPr>
                <a:t>https</a:t>
              </a:r>
              <a:r>
                <a:rPr lang="en-US" sz="2600" i="1">
                  <a:solidFill>
                    <a:srgbClr val="000000"/>
                  </a:solidFill>
                  <a:latin typeface="Clear Sans Regular"/>
                  <a:hlinkClick r:id="rId5"/>
                </a:rPr>
                <a:t>://pagespeed.web.dev</a:t>
              </a:r>
              <a:r>
                <a:rPr lang="en-US" sz="2600" i="1" smtClean="0">
                  <a:solidFill>
                    <a:srgbClr val="000000"/>
                  </a:solidFill>
                  <a:latin typeface="Clear Sans Regular"/>
                  <a:hlinkClick r:id="rId5"/>
                </a:rPr>
                <a:t>/</a:t>
              </a:r>
              <a:r>
                <a:rPr lang="en-US" sz="2600" i="1" smtClean="0">
                  <a:solidFill>
                    <a:srgbClr val="000000"/>
                  </a:solidFill>
                  <a:latin typeface="Clear Sans Regular"/>
                </a:rPr>
                <a:t>)</a:t>
              </a:r>
            </a:p>
            <a:p>
              <a:pPr marL="457200" indent="-457200">
                <a:lnSpc>
                  <a:spcPts val="3380"/>
                </a:lnSpc>
                <a:buFont typeface="Arial" panose="020B0604020202020204" pitchFamily="34" charset="0"/>
                <a:buChar char="•"/>
              </a:pPr>
              <a:r>
                <a:rPr lang="vi-VN" sz="2600" i="1">
                  <a:solidFill>
                    <a:srgbClr val="000000"/>
                  </a:solidFill>
                  <a:latin typeface="Clear Sans Regular"/>
                </a:rPr>
                <a:t>Page Speed là một tiện ích bổ sung kiểm tra hiệu suất nguồn mở do Google đưa ra. Công cụ đánh giá trang web và cung cấp các đề xuất để giảm thiểu thời gian tải. Nó giúp cho việc truy xuất trang web nhanh hơn khi người dùng truy cập các trang web bằng công cụ tìm kiếm của Google</a:t>
              </a:r>
              <a:r>
                <a:rPr lang="vi-VN" sz="2600" i="1" smtClean="0">
                  <a:solidFill>
                    <a:srgbClr val="000000"/>
                  </a:solidFill>
                  <a:latin typeface="Clear Sans Regular"/>
                </a:rPr>
                <a:t>.</a:t>
              </a:r>
              <a:endParaRPr lang="en-US" sz="2600" i="1" smtClean="0">
                <a:solidFill>
                  <a:srgbClr val="000000"/>
                </a:solidFill>
                <a:latin typeface="Clear Sans Regular"/>
              </a:endParaRPr>
            </a:p>
            <a:p>
              <a:pPr marL="457200" indent="-457200">
                <a:lnSpc>
                  <a:spcPts val="3380"/>
                </a:lnSpc>
                <a:buFont typeface="Arial" panose="020B0604020202020204" pitchFamily="34" charset="0"/>
                <a:buChar char="•"/>
              </a:pPr>
              <a:r>
                <a:rPr lang="en-US" sz="2600" i="1">
                  <a:solidFill>
                    <a:srgbClr val="000000"/>
                  </a:solidFill>
                  <a:latin typeface="Clear Sans Regular"/>
                </a:rPr>
                <a:t>Ví dụ trên web của nhóm: http://tech-buzz.net</a:t>
              </a:r>
              <a:r>
                <a:rPr lang="en-US" sz="2600" i="1" smtClean="0">
                  <a:solidFill>
                    <a:srgbClr val="000000"/>
                  </a:solidFill>
                  <a:latin typeface="Clear Sans Regular"/>
                </a:rPr>
                <a:t>/ </a:t>
              </a:r>
            </a:p>
          </p:txBody>
        </p:sp>
      </p:grpSp>
      <p:sp>
        <p:nvSpPr>
          <p:cNvPr id="12" name="TextBox 12"/>
          <p:cNvSpPr txBox="1"/>
          <p:nvPr/>
        </p:nvSpPr>
        <p:spPr>
          <a:xfrm>
            <a:off x="14111545" y="990600"/>
            <a:ext cx="3147755" cy="602729"/>
          </a:xfrm>
          <a:prstGeom prst="rect">
            <a:avLst/>
          </a:prstGeom>
        </p:spPr>
        <p:txBody>
          <a:bodyPr lIns="0" tIns="0" rIns="0" bIns="0" rtlCol="0" anchor="t">
            <a:spAutoFit/>
          </a:bodyPr>
          <a:lstStyle/>
          <a:p>
            <a:pPr algn="r">
              <a:lnSpc>
                <a:spcPts val="4680"/>
              </a:lnSpc>
              <a:spcBef>
                <a:spcPct val="0"/>
              </a:spcBef>
            </a:pPr>
            <a:r>
              <a:rPr lang="en-US" sz="3600" smtClean="0">
                <a:solidFill>
                  <a:srgbClr val="000000"/>
                </a:solidFill>
                <a:latin typeface="Baloo"/>
              </a:rPr>
              <a:t>Nhóm 13</a:t>
            </a:r>
            <a:endParaRPr lang="en-US" sz="3600">
              <a:solidFill>
                <a:srgbClr val="000000"/>
              </a:solidFill>
              <a:latin typeface="Baloo"/>
            </a:endParaRPr>
          </a:p>
        </p:txBody>
      </p:sp>
      <p:pic>
        <p:nvPicPr>
          <p:cNvPr id="8" name="Picture 7"/>
          <p:cNvPicPr/>
          <p:nvPr/>
        </p:nvPicPr>
        <p:blipFill>
          <a:blip r:embed="rId6"/>
          <a:stretch>
            <a:fillRect/>
          </a:stretch>
        </p:blipFill>
        <p:spPr>
          <a:xfrm>
            <a:off x="8534400" y="5829300"/>
            <a:ext cx="8610600" cy="4343400"/>
          </a:xfrm>
          <a:prstGeom prst="rect">
            <a:avLst/>
          </a:prstGeom>
        </p:spPr>
      </p:pic>
    </p:spTree>
    <p:extLst>
      <p:ext uri="{BB962C8B-B14F-4D97-AF65-F5344CB8AC3E}">
        <p14:creationId xmlns:p14="http://schemas.microsoft.com/office/powerpoint/2010/main" val="42525539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703626" y="80514"/>
            <a:ext cx="7339367" cy="29341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flipH="1">
            <a:off x="772355" y="7220433"/>
            <a:ext cx="7452569" cy="297940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711581" y="3299602"/>
            <a:ext cx="7331412" cy="2930967"/>
          </a:xfrm>
          <a:prstGeom prst="rect">
            <a:avLst/>
          </a:prstGeom>
        </p:spPr>
      </p:pic>
      <p:sp>
        <p:nvSpPr>
          <p:cNvPr id="5" name="TextBox 5"/>
          <p:cNvSpPr txBox="1"/>
          <p:nvPr/>
        </p:nvSpPr>
        <p:spPr>
          <a:xfrm>
            <a:off x="9007813" y="3823071"/>
            <a:ext cx="7074427" cy="1384995"/>
          </a:xfrm>
          <a:prstGeom prst="rect">
            <a:avLst/>
          </a:prstGeom>
        </p:spPr>
        <p:txBody>
          <a:bodyPr lIns="0" tIns="0" rIns="0" bIns="0" rtlCol="0" anchor="t">
            <a:spAutoFit/>
          </a:bodyPr>
          <a:lstStyle/>
          <a:p>
            <a:pPr algn="r">
              <a:lnSpc>
                <a:spcPts val="10800"/>
              </a:lnSpc>
            </a:pPr>
            <a:r>
              <a:rPr lang="en-US" sz="9000">
                <a:solidFill>
                  <a:srgbClr val="000000"/>
                </a:solidFill>
                <a:latin typeface="Baloo"/>
              </a:rPr>
              <a:t>Tổng </a:t>
            </a:r>
            <a:r>
              <a:rPr lang="en-US" sz="9000" smtClean="0">
                <a:solidFill>
                  <a:srgbClr val="000000"/>
                </a:solidFill>
                <a:latin typeface="Baloo"/>
              </a:rPr>
              <a:t>hợp</a:t>
            </a:r>
            <a:endParaRPr lang="en-US" sz="9000">
              <a:solidFill>
                <a:srgbClr val="000000"/>
              </a:solidFill>
              <a:latin typeface="Baloo"/>
            </a:endParaRPr>
          </a:p>
        </p:txBody>
      </p:sp>
      <p:grpSp>
        <p:nvGrpSpPr>
          <p:cNvPr id="6" name="Group 6"/>
          <p:cNvGrpSpPr/>
          <p:nvPr/>
        </p:nvGrpSpPr>
        <p:grpSpPr>
          <a:xfrm>
            <a:off x="1524000" y="349510"/>
            <a:ext cx="5949281" cy="1749838"/>
            <a:chOff x="0" y="-39229"/>
            <a:chExt cx="7895750" cy="3062012"/>
          </a:xfrm>
        </p:grpSpPr>
        <p:sp>
          <p:nvSpPr>
            <p:cNvPr id="7" name="TextBox 7"/>
            <p:cNvSpPr txBox="1"/>
            <p:nvPr/>
          </p:nvSpPr>
          <p:spPr>
            <a:xfrm>
              <a:off x="0" y="1110311"/>
              <a:ext cx="7895750" cy="480731"/>
            </a:xfrm>
            <a:prstGeom prst="rect">
              <a:avLst/>
            </a:prstGeom>
          </p:spPr>
          <p:txBody>
            <a:bodyPr lIns="0" tIns="0" rIns="0" bIns="0" rtlCol="0" anchor="t">
              <a:spAutoFit/>
            </a:bodyPr>
            <a:lstStyle/>
            <a:p>
              <a:pPr>
                <a:lnSpc>
                  <a:spcPts val="2990"/>
                </a:lnSpc>
              </a:pPr>
              <a:endParaRPr lang="en-US" sz="2300">
                <a:solidFill>
                  <a:srgbClr val="000000"/>
                </a:solidFill>
                <a:latin typeface="Clear Sans Regular"/>
              </a:endParaRPr>
            </a:p>
          </p:txBody>
        </p:sp>
        <p:sp>
          <p:nvSpPr>
            <p:cNvPr id="8" name="TextBox 8"/>
            <p:cNvSpPr txBox="1"/>
            <p:nvPr/>
          </p:nvSpPr>
          <p:spPr>
            <a:xfrm>
              <a:off x="0" y="-39229"/>
              <a:ext cx="7895750" cy="3062012"/>
            </a:xfrm>
            <a:prstGeom prst="rect">
              <a:avLst/>
            </a:prstGeom>
          </p:spPr>
          <p:txBody>
            <a:bodyPr lIns="0" tIns="0" rIns="0" bIns="0" rtlCol="0" anchor="t">
              <a:spAutoFit/>
            </a:bodyPr>
            <a:lstStyle/>
            <a:p>
              <a:pPr>
                <a:lnSpc>
                  <a:spcPts val="4680"/>
                </a:lnSpc>
              </a:pPr>
              <a:r>
                <a:rPr lang="vi-VN" sz="2400">
                  <a:solidFill>
                    <a:srgbClr val="000000"/>
                  </a:solidFill>
                  <a:latin typeface="Baloo"/>
                </a:rPr>
                <a:t>Kiểm thử Front-end là kiểm thử hoặc xác minh các chức năng giao diện người dùng, GUI và khả năng sử dụng.</a:t>
              </a:r>
              <a:endParaRPr lang="en-US" sz="2400">
                <a:solidFill>
                  <a:srgbClr val="000000"/>
                </a:solidFill>
                <a:latin typeface="Baloo"/>
              </a:endParaRPr>
            </a:p>
          </p:txBody>
        </p:sp>
      </p:grpSp>
      <p:grpSp>
        <p:nvGrpSpPr>
          <p:cNvPr id="9" name="Group 9"/>
          <p:cNvGrpSpPr/>
          <p:nvPr/>
        </p:nvGrpSpPr>
        <p:grpSpPr>
          <a:xfrm>
            <a:off x="1676400" y="3856409"/>
            <a:ext cx="9354580" cy="1749838"/>
            <a:chOff x="-4335691" y="426008"/>
            <a:chExt cx="12472774" cy="2333118"/>
          </a:xfrm>
        </p:grpSpPr>
        <p:sp>
          <p:nvSpPr>
            <p:cNvPr id="10" name="TextBox 10"/>
            <p:cNvSpPr txBox="1"/>
            <p:nvPr/>
          </p:nvSpPr>
          <p:spPr>
            <a:xfrm>
              <a:off x="0" y="1110311"/>
              <a:ext cx="8137083" cy="480731"/>
            </a:xfrm>
            <a:prstGeom prst="rect">
              <a:avLst/>
            </a:prstGeom>
          </p:spPr>
          <p:txBody>
            <a:bodyPr lIns="0" tIns="0" rIns="0" bIns="0" rtlCol="0" anchor="t">
              <a:spAutoFit/>
            </a:bodyPr>
            <a:lstStyle/>
            <a:p>
              <a:pPr>
                <a:lnSpc>
                  <a:spcPts val="2990"/>
                </a:lnSpc>
              </a:pPr>
              <a:endParaRPr lang="en-US" sz="2300">
                <a:solidFill>
                  <a:srgbClr val="000000"/>
                </a:solidFill>
                <a:latin typeface="Clear Sans Regular"/>
              </a:endParaRPr>
            </a:p>
          </p:txBody>
        </p:sp>
        <p:sp>
          <p:nvSpPr>
            <p:cNvPr id="11" name="TextBox 11"/>
            <p:cNvSpPr txBox="1"/>
            <p:nvPr/>
          </p:nvSpPr>
          <p:spPr>
            <a:xfrm>
              <a:off x="-4335691" y="426008"/>
              <a:ext cx="8137083" cy="2333118"/>
            </a:xfrm>
            <a:prstGeom prst="rect">
              <a:avLst/>
            </a:prstGeom>
          </p:spPr>
          <p:txBody>
            <a:bodyPr lIns="0" tIns="0" rIns="0" bIns="0" rtlCol="0" anchor="t">
              <a:spAutoFit/>
            </a:bodyPr>
            <a:lstStyle/>
            <a:p>
              <a:pPr>
                <a:lnSpc>
                  <a:spcPts val="4680"/>
                </a:lnSpc>
              </a:pPr>
              <a:r>
                <a:rPr lang="vi-VN" sz="2400">
                  <a:solidFill>
                    <a:srgbClr val="000000"/>
                  </a:solidFill>
                  <a:latin typeface="Baloo"/>
                </a:rPr>
                <a:t>Mục đích chính của kiểm thử Front-end để đảm bảo rằng mọi người dùng đều được bảo vệ tốt khỏi các lỗi.</a:t>
              </a:r>
              <a:endParaRPr lang="en-US" sz="2400">
                <a:solidFill>
                  <a:srgbClr val="000000"/>
                </a:solidFill>
                <a:latin typeface="Baloo"/>
              </a:endParaRPr>
            </a:p>
          </p:txBody>
        </p:sp>
      </p:grpSp>
      <p:grpSp>
        <p:nvGrpSpPr>
          <p:cNvPr id="12" name="Group 12"/>
          <p:cNvGrpSpPr/>
          <p:nvPr/>
        </p:nvGrpSpPr>
        <p:grpSpPr>
          <a:xfrm>
            <a:off x="1739431" y="7556121"/>
            <a:ext cx="5976750" cy="1749838"/>
            <a:chOff x="0" y="-39229"/>
            <a:chExt cx="7969000" cy="2333118"/>
          </a:xfrm>
        </p:grpSpPr>
        <p:sp>
          <p:nvSpPr>
            <p:cNvPr id="13" name="TextBox 13"/>
            <p:cNvSpPr txBox="1"/>
            <p:nvPr/>
          </p:nvSpPr>
          <p:spPr>
            <a:xfrm>
              <a:off x="0" y="1110311"/>
              <a:ext cx="7969000" cy="480731"/>
            </a:xfrm>
            <a:prstGeom prst="rect">
              <a:avLst/>
            </a:prstGeom>
          </p:spPr>
          <p:txBody>
            <a:bodyPr lIns="0" tIns="0" rIns="0" bIns="0" rtlCol="0" anchor="t">
              <a:spAutoFit/>
            </a:bodyPr>
            <a:lstStyle/>
            <a:p>
              <a:pPr>
                <a:lnSpc>
                  <a:spcPts val="2990"/>
                </a:lnSpc>
              </a:pPr>
              <a:endParaRPr lang="en-US" sz="2300">
                <a:solidFill>
                  <a:srgbClr val="000000"/>
                </a:solidFill>
                <a:latin typeface="Clear Sans Regular"/>
              </a:endParaRPr>
            </a:p>
          </p:txBody>
        </p:sp>
        <p:sp>
          <p:nvSpPr>
            <p:cNvPr id="14" name="TextBox 14"/>
            <p:cNvSpPr txBox="1"/>
            <p:nvPr/>
          </p:nvSpPr>
          <p:spPr>
            <a:xfrm>
              <a:off x="0" y="-39229"/>
              <a:ext cx="7969000" cy="2333118"/>
            </a:xfrm>
            <a:prstGeom prst="rect">
              <a:avLst/>
            </a:prstGeom>
          </p:spPr>
          <p:txBody>
            <a:bodyPr lIns="0" tIns="0" rIns="0" bIns="0" rtlCol="0" anchor="t">
              <a:spAutoFit/>
            </a:bodyPr>
            <a:lstStyle/>
            <a:p>
              <a:pPr>
                <a:lnSpc>
                  <a:spcPts val="4680"/>
                </a:lnSpc>
              </a:pPr>
              <a:r>
                <a:rPr lang="en-US" sz="2400">
                  <a:solidFill>
                    <a:srgbClr val="000000"/>
                  </a:solidFill>
                  <a:latin typeface="Baloo"/>
                </a:rPr>
                <a:t>Jasmine, Selenium, Browser, TestComplete, Needle là một số ví dụ về công cụ kiểm thử Front-end.</a:t>
              </a:r>
            </a:p>
          </p:txBody>
        </p:sp>
      </p:grpSp>
      <p:sp>
        <p:nvSpPr>
          <p:cNvPr id="15" name="TextBox 15"/>
          <p:cNvSpPr txBox="1"/>
          <p:nvPr/>
        </p:nvSpPr>
        <p:spPr>
          <a:xfrm>
            <a:off x="14111545" y="990600"/>
            <a:ext cx="3147755" cy="602729"/>
          </a:xfrm>
          <a:prstGeom prst="rect">
            <a:avLst/>
          </a:prstGeom>
        </p:spPr>
        <p:txBody>
          <a:bodyPr lIns="0" tIns="0" rIns="0" bIns="0" rtlCol="0" anchor="t">
            <a:spAutoFit/>
          </a:bodyPr>
          <a:lstStyle/>
          <a:p>
            <a:pPr algn="r">
              <a:lnSpc>
                <a:spcPts val="4680"/>
              </a:lnSpc>
              <a:spcBef>
                <a:spcPct val="0"/>
              </a:spcBef>
            </a:pPr>
            <a:r>
              <a:rPr lang="en-US" sz="3600" smtClean="0">
                <a:solidFill>
                  <a:srgbClr val="000000"/>
                </a:solidFill>
                <a:latin typeface="Baloo"/>
              </a:rPr>
              <a:t>Nhóm 13</a:t>
            </a:r>
            <a:endParaRPr lang="en-US" sz="3600">
              <a:solidFill>
                <a:srgbClr val="000000"/>
              </a:solidFill>
              <a:latin typeface="Baloo"/>
            </a:endParaRPr>
          </a:p>
        </p:txBody>
      </p:sp>
      <p:pic>
        <p:nvPicPr>
          <p:cNvPr id="16"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5154201">
            <a:off x="11583328" y="5937675"/>
            <a:ext cx="9998449" cy="869865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4596181"/>
            <a:ext cx="7074427" cy="1042035"/>
          </a:xfrm>
          <a:prstGeom prst="rect">
            <a:avLst/>
          </a:prstGeom>
        </p:spPr>
        <p:txBody>
          <a:bodyPr lIns="0" tIns="0" rIns="0" bIns="0" rtlCol="0" anchor="t">
            <a:spAutoFit/>
          </a:bodyPr>
          <a:lstStyle/>
          <a:p>
            <a:pPr>
              <a:lnSpc>
                <a:spcPts val="8280"/>
              </a:lnSpc>
            </a:pPr>
            <a:r>
              <a:rPr lang="en-US" sz="6900">
                <a:solidFill>
                  <a:srgbClr val="000000"/>
                </a:solidFill>
                <a:latin typeface="Baloo"/>
              </a:rPr>
              <a:t>Nguồn tham khảo</a:t>
            </a:r>
          </a:p>
        </p:txBody>
      </p:sp>
      <p:grpSp>
        <p:nvGrpSpPr>
          <p:cNvPr id="3" name="Group 3"/>
          <p:cNvGrpSpPr/>
          <p:nvPr/>
        </p:nvGrpSpPr>
        <p:grpSpPr>
          <a:xfrm>
            <a:off x="9601284" y="1670948"/>
            <a:ext cx="8458116" cy="577216"/>
            <a:chOff x="0" y="-39229"/>
            <a:chExt cx="11277489" cy="769620"/>
          </a:xfrm>
        </p:grpSpPr>
        <p:sp>
          <p:nvSpPr>
            <p:cNvPr id="4" name="TextBox 4"/>
            <p:cNvSpPr txBox="1"/>
            <p:nvPr/>
          </p:nvSpPr>
          <p:spPr>
            <a:xfrm>
              <a:off x="1211311" y="-17426"/>
              <a:ext cx="10066178" cy="581355"/>
            </a:xfrm>
            <a:prstGeom prst="rect">
              <a:avLst/>
            </a:prstGeom>
          </p:spPr>
          <p:txBody>
            <a:bodyPr wrap="square" lIns="0" tIns="0" rIns="0" bIns="0" rtlCol="0" anchor="t">
              <a:spAutoFit/>
            </a:bodyPr>
            <a:lstStyle/>
            <a:p>
              <a:pPr>
                <a:lnSpc>
                  <a:spcPts val="3380"/>
                </a:lnSpc>
              </a:pPr>
              <a:r>
                <a:rPr lang="en-US" sz="2600">
                  <a:solidFill>
                    <a:srgbClr val="000000"/>
                  </a:solidFill>
                  <a:latin typeface="Clear Sans Regular"/>
                </a:rPr>
                <a:t>https://www.guru99.com/frontend-testing.html</a:t>
              </a:r>
            </a:p>
          </p:txBody>
        </p:sp>
        <p:sp>
          <p:nvSpPr>
            <p:cNvPr id="5" name="TextBox 5"/>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01</a:t>
              </a:r>
            </a:p>
          </p:txBody>
        </p:sp>
      </p:grpSp>
      <p:grpSp>
        <p:nvGrpSpPr>
          <p:cNvPr id="6" name="Group 6"/>
          <p:cNvGrpSpPr/>
          <p:nvPr/>
        </p:nvGrpSpPr>
        <p:grpSpPr>
          <a:xfrm>
            <a:off x="9601284" y="3189100"/>
            <a:ext cx="8458116" cy="860687"/>
            <a:chOff x="0" y="-39229"/>
            <a:chExt cx="10025958" cy="1147580"/>
          </a:xfrm>
        </p:grpSpPr>
        <p:sp>
          <p:nvSpPr>
            <p:cNvPr id="7" name="TextBox 7"/>
            <p:cNvSpPr txBox="1"/>
            <p:nvPr/>
          </p:nvSpPr>
          <p:spPr>
            <a:xfrm>
              <a:off x="1211311" y="-17427"/>
              <a:ext cx="8814647" cy="1125778"/>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https://viblo.asia/p/cross-browser-testing-voi-lambdatest-bJzKmzbXZ9N</a:t>
              </a:r>
            </a:p>
          </p:txBody>
        </p:sp>
        <p:sp>
          <p:nvSpPr>
            <p:cNvPr id="8" name="TextBox 8"/>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02</a:t>
              </a:r>
            </a:p>
          </p:txBody>
        </p:sp>
      </p:grpSp>
      <p:grpSp>
        <p:nvGrpSpPr>
          <p:cNvPr id="9" name="Group 9"/>
          <p:cNvGrpSpPr/>
          <p:nvPr/>
        </p:nvGrpSpPr>
        <p:grpSpPr>
          <a:xfrm>
            <a:off x="9601284" y="4707255"/>
            <a:ext cx="8458116" cy="888385"/>
            <a:chOff x="0" y="-39229"/>
            <a:chExt cx="11277489" cy="1184511"/>
          </a:xfrm>
        </p:grpSpPr>
        <p:sp>
          <p:nvSpPr>
            <p:cNvPr id="10" name="TextBox 10"/>
            <p:cNvSpPr txBox="1"/>
            <p:nvPr/>
          </p:nvSpPr>
          <p:spPr>
            <a:xfrm>
              <a:off x="1211311" y="-17428"/>
              <a:ext cx="10066178" cy="1162710"/>
            </a:xfrm>
            <a:prstGeom prst="rect">
              <a:avLst/>
            </a:prstGeom>
          </p:spPr>
          <p:txBody>
            <a:bodyPr wrap="square" lIns="0" tIns="0" rIns="0" bIns="0" rtlCol="0" anchor="t">
              <a:spAutoFit/>
            </a:bodyPr>
            <a:lstStyle/>
            <a:p>
              <a:pPr>
                <a:lnSpc>
                  <a:spcPts val="3380"/>
                </a:lnSpc>
              </a:pPr>
              <a:r>
                <a:rPr lang="en-US" sz="2600">
                  <a:solidFill>
                    <a:srgbClr val="000000"/>
                  </a:solidFill>
                  <a:latin typeface="Clear Sans Regular"/>
                </a:rPr>
                <a:t>https://www.toponseek.com/blogs/pagespeed-toc-do-tai-trang/</a:t>
              </a:r>
            </a:p>
          </p:txBody>
        </p:sp>
        <p:sp>
          <p:nvSpPr>
            <p:cNvPr id="11" name="TextBox 11"/>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03</a:t>
              </a:r>
            </a:p>
          </p:txBody>
        </p:sp>
      </p:grpSp>
      <p:grpSp>
        <p:nvGrpSpPr>
          <p:cNvPr id="12" name="Group 12"/>
          <p:cNvGrpSpPr/>
          <p:nvPr/>
        </p:nvGrpSpPr>
        <p:grpSpPr>
          <a:xfrm>
            <a:off x="9601284" y="6225408"/>
            <a:ext cx="8458116" cy="975492"/>
            <a:chOff x="0" y="-39229"/>
            <a:chExt cx="10871089" cy="1184514"/>
          </a:xfrm>
        </p:grpSpPr>
        <p:sp>
          <p:nvSpPr>
            <p:cNvPr id="13" name="TextBox 13"/>
            <p:cNvSpPr txBox="1"/>
            <p:nvPr/>
          </p:nvSpPr>
          <p:spPr>
            <a:xfrm>
              <a:off x="1211311" y="-17426"/>
              <a:ext cx="9659778" cy="1162711"/>
            </a:xfrm>
            <a:prstGeom prst="rect">
              <a:avLst/>
            </a:prstGeom>
          </p:spPr>
          <p:txBody>
            <a:bodyPr wrap="square" lIns="0" tIns="0" rIns="0" bIns="0" rtlCol="0" anchor="t">
              <a:spAutoFit/>
            </a:bodyPr>
            <a:lstStyle/>
            <a:p>
              <a:pPr>
                <a:lnSpc>
                  <a:spcPts val="3380"/>
                </a:lnSpc>
              </a:pPr>
              <a:r>
                <a:rPr lang="en-US" sz="2600">
                  <a:solidFill>
                    <a:srgbClr val="000000"/>
                  </a:solidFill>
                  <a:latin typeface="Clear Sans Regular"/>
                </a:rPr>
                <a:t> https://mona.media/tim-hieu-ve-quy-trinh-kiem-thu-website/</a:t>
              </a:r>
            </a:p>
          </p:txBody>
        </p:sp>
        <p:sp>
          <p:nvSpPr>
            <p:cNvPr id="14" name="TextBox 14"/>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04</a:t>
              </a:r>
            </a:p>
          </p:txBody>
        </p:sp>
      </p:grpSp>
      <p:grpSp>
        <p:nvGrpSpPr>
          <p:cNvPr id="15" name="Group 15"/>
          <p:cNvGrpSpPr/>
          <p:nvPr/>
        </p:nvGrpSpPr>
        <p:grpSpPr>
          <a:xfrm>
            <a:off x="9601284" y="7743561"/>
            <a:ext cx="8458116" cy="1362339"/>
            <a:chOff x="0" y="-39229"/>
            <a:chExt cx="10025958" cy="1728936"/>
          </a:xfrm>
        </p:grpSpPr>
        <p:sp>
          <p:nvSpPr>
            <p:cNvPr id="16" name="TextBox 16"/>
            <p:cNvSpPr txBox="1"/>
            <p:nvPr/>
          </p:nvSpPr>
          <p:spPr>
            <a:xfrm>
              <a:off x="1211311" y="-17427"/>
              <a:ext cx="8814647" cy="1707134"/>
            </a:xfrm>
            <a:prstGeom prst="rect">
              <a:avLst/>
            </a:prstGeom>
          </p:spPr>
          <p:txBody>
            <a:bodyPr lIns="0" tIns="0" rIns="0" bIns="0" rtlCol="0" anchor="t">
              <a:spAutoFit/>
            </a:bodyPr>
            <a:lstStyle/>
            <a:p>
              <a:pPr>
                <a:lnSpc>
                  <a:spcPts val="3380"/>
                </a:lnSpc>
              </a:pPr>
              <a:r>
                <a:rPr lang="en-US" sz="2600">
                  <a:solidFill>
                    <a:srgbClr val="000000"/>
                  </a:solidFill>
                  <a:latin typeface="Clear Sans Regular"/>
                </a:rPr>
                <a:t>https://viblo.asia/p/tim-hieu-ve-kiem-thu-chuc-nang-functionality-testing-bJzKmLVB59N</a:t>
              </a:r>
            </a:p>
          </p:txBody>
        </p:sp>
        <p:sp>
          <p:nvSpPr>
            <p:cNvPr id="17" name="TextBox 17"/>
            <p:cNvSpPr txBox="1"/>
            <p:nvPr/>
          </p:nvSpPr>
          <p:spPr>
            <a:xfrm>
              <a:off x="0" y="-39229"/>
              <a:ext cx="998212" cy="769620"/>
            </a:xfrm>
            <a:prstGeom prst="rect">
              <a:avLst/>
            </a:prstGeom>
          </p:spPr>
          <p:txBody>
            <a:bodyPr lIns="0" tIns="0" rIns="0" bIns="0" rtlCol="0" anchor="t">
              <a:spAutoFit/>
            </a:bodyPr>
            <a:lstStyle/>
            <a:p>
              <a:pPr>
                <a:lnSpc>
                  <a:spcPts val="4680"/>
                </a:lnSpc>
              </a:pPr>
              <a:r>
                <a:rPr lang="en-US" sz="3600">
                  <a:solidFill>
                    <a:srgbClr val="000000"/>
                  </a:solidFill>
                  <a:latin typeface="Baloo"/>
                </a:rPr>
                <a:t>05</a:t>
              </a:r>
            </a:p>
          </p:txBody>
        </p:sp>
      </p:grpSp>
      <p:pic>
        <p:nvPicPr>
          <p:cNvPr id="18"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9284808">
            <a:off x="-2107222" y="3858393"/>
            <a:ext cx="9998449" cy="8698651"/>
          </a:xfrm>
          <a:prstGeom prst="rect">
            <a:avLst/>
          </a:prstGeom>
        </p:spPr>
      </p:pic>
      <p:pic>
        <p:nvPicPr>
          <p:cNvPr id="19"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19995029">
            <a:off x="-2014050" y="-2588411"/>
            <a:ext cx="8338090" cy="725413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70577"/>
            <a:ext cx="15688506" cy="2164839"/>
            <a:chOff x="0" y="0"/>
            <a:chExt cx="20918008" cy="2886452"/>
          </a:xfrm>
        </p:grpSpPr>
        <p:sp>
          <p:nvSpPr>
            <p:cNvPr id="3" name="TextBox 3"/>
            <p:cNvSpPr txBox="1"/>
            <p:nvPr/>
          </p:nvSpPr>
          <p:spPr>
            <a:xfrm>
              <a:off x="0" y="-4233"/>
              <a:ext cx="20918008" cy="18288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Cám ơn thầy, cô đã lắng nghe!</a:t>
              </a:r>
            </a:p>
          </p:txBody>
        </p:sp>
        <p:sp>
          <p:nvSpPr>
            <p:cNvPr id="4" name="TextBox 4"/>
            <p:cNvSpPr txBox="1"/>
            <p:nvPr/>
          </p:nvSpPr>
          <p:spPr>
            <a:xfrm>
              <a:off x="0" y="2191127"/>
              <a:ext cx="20918008" cy="661458"/>
            </a:xfrm>
            <a:prstGeom prst="rect">
              <a:avLst/>
            </a:prstGeom>
          </p:spPr>
          <p:txBody>
            <a:bodyPr lIns="0" tIns="0" rIns="0" bIns="0" rtlCol="0" anchor="t">
              <a:spAutoFit/>
            </a:bodyPr>
            <a:lstStyle/>
            <a:p>
              <a:pPr algn="ctr">
                <a:lnSpc>
                  <a:spcPts val="4062"/>
                </a:lnSpc>
              </a:pPr>
              <a:endParaRPr/>
            </a:p>
          </p:txBody>
        </p:sp>
      </p:grpSp>
      <p:grpSp>
        <p:nvGrpSpPr>
          <p:cNvPr id="5" name="Group 5"/>
          <p:cNvGrpSpPr/>
          <p:nvPr/>
        </p:nvGrpSpPr>
        <p:grpSpPr>
          <a:xfrm>
            <a:off x="1299747" y="4335381"/>
            <a:ext cx="15836559" cy="3739825"/>
            <a:chOff x="0" y="-101848"/>
            <a:chExt cx="21115412" cy="4986433"/>
          </a:xfrm>
        </p:grpSpPr>
        <p:sp>
          <p:nvSpPr>
            <p:cNvPr id="6" name="TextBox 6"/>
            <p:cNvSpPr txBox="1"/>
            <p:nvPr/>
          </p:nvSpPr>
          <p:spPr>
            <a:xfrm>
              <a:off x="197404" y="-101848"/>
              <a:ext cx="20918008" cy="4084794"/>
            </a:xfrm>
            <a:prstGeom prst="rect">
              <a:avLst/>
            </a:prstGeom>
          </p:spPr>
          <p:txBody>
            <a:bodyPr lIns="0" tIns="0" rIns="0" bIns="0" rtlCol="0" anchor="t">
              <a:spAutoFit/>
            </a:bodyPr>
            <a:lstStyle/>
            <a:p>
              <a:pPr>
                <a:lnSpc>
                  <a:spcPts val="5159"/>
                </a:lnSpc>
              </a:pPr>
              <a:r>
                <a:rPr lang="en-US" sz="4299" smtClean="0">
                  <a:solidFill>
                    <a:srgbClr val="000000"/>
                  </a:solidFill>
                  <a:latin typeface="Rokkitt Light"/>
                </a:rPr>
                <a:t>Do </a:t>
              </a:r>
              <a:r>
                <a:rPr lang="en-US" sz="4299">
                  <a:solidFill>
                    <a:srgbClr val="000000"/>
                  </a:solidFill>
                  <a:latin typeface="Rokkitt Light"/>
                </a:rPr>
                <a:t>còn thiếu kinh nghiệm thực tế và gặp khó khăn trong việc tìm tài liệu và dịch thuật tài liệu tham khảo nên có </a:t>
              </a:r>
              <a:r>
                <a:rPr lang="en-US" sz="4299" smtClean="0">
                  <a:solidFill>
                    <a:srgbClr val="000000"/>
                  </a:solidFill>
                  <a:latin typeface="Rokkitt Light"/>
                </a:rPr>
                <a:t>lẽ </a:t>
              </a:r>
              <a:r>
                <a:rPr lang="en-US" sz="4299">
                  <a:solidFill>
                    <a:srgbClr val="000000"/>
                  </a:solidFill>
                  <a:latin typeface="Rokkitt Light"/>
                </a:rPr>
                <a:t>bài báo cáo này vẫn còn một vài thiếu sót. Vậy nên, chúng em hi vọng nhận được sự nhận xét, đóng góp ý kiến từ thầy cô để bản báo cáo được hoàn thiện hơn.</a:t>
              </a:r>
            </a:p>
            <a:p>
              <a:pPr>
                <a:lnSpc>
                  <a:spcPts val="2400"/>
                </a:lnSpc>
              </a:pPr>
              <a:endParaRPr lang="en-US" sz="4299">
                <a:solidFill>
                  <a:srgbClr val="000000"/>
                </a:solidFill>
                <a:latin typeface="Rokkitt Light"/>
              </a:endParaRPr>
            </a:p>
          </p:txBody>
        </p:sp>
        <p:sp>
          <p:nvSpPr>
            <p:cNvPr id="7" name="TextBox 7"/>
            <p:cNvSpPr txBox="1"/>
            <p:nvPr/>
          </p:nvSpPr>
          <p:spPr>
            <a:xfrm>
              <a:off x="0" y="4213602"/>
              <a:ext cx="20918008" cy="670983"/>
            </a:xfrm>
            <a:prstGeom prst="rect">
              <a:avLst/>
            </a:prstGeom>
          </p:spPr>
          <p:txBody>
            <a:bodyPr lIns="0" tIns="0" rIns="0" bIns="0" rtlCol="0" anchor="t">
              <a:spAutoFit/>
            </a:bodyPr>
            <a:lstStyle/>
            <a:p>
              <a:pPr algn="ctr">
                <a:lnSpc>
                  <a:spcPts val="4062"/>
                </a:lnSpc>
              </a:pPr>
              <a:r>
                <a:rPr lang="en-US" sz="3125">
                  <a:solidFill>
                    <a:srgbClr val="000000"/>
                  </a:solidFill>
                  <a:latin typeface="Fraunces Thin"/>
                </a:rPr>
                <a:t>Chúng em xin chân thành cám ơn!!!</a:t>
              </a:r>
            </a:p>
          </p:txBody>
        </p:sp>
      </p:grpSp>
      <p:sp>
        <p:nvSpPr>
          <p:cNvPr id="8" name="TextBox 8"/>
          <p:cNvSpPr txBox="1"/>
          <p:nvPr/>
        </p:nvSpPr>
        <p:spPr>
          <a:xfrm>
            <a:off x="14706600" y="9537586"/>
            <a:ext cx="3147755" cy="582930"/>
          </a:xfrm>
          <a:prstGeom prst="rect">
            <a:avLst/>
          </a:prstGeom>
        </p:spPr>
        <p:txBody>
          <a:bodyPr lIns="0" tIns="0" rIns="0" bIns="0" rtlCol="0" anchor="t">
            <a:spAutoFit/>
          </a:bodyPr>
          <a:lstStyle/>
          <a:p>
            <a:pPr algn="r">
              <a:lnSpc>
                <a:spcPts val="4680"/>
              </a:lnSpc>
              <a:spcBef>
                <a:spcPct val="0"/>
              </a:spcBef>
            </a:pPr>
            <a:r>
              <a:rPr lang="en-US" sz="3600">
                <a:solidFill>
                  <a:srgbClr val="000000"/>
                </a:solidFill>
                <a:latin typeface="Baloo"/>
              </a:rPr>
              <a:t>Nhóm 13</a:t>
            </a:r>
          </a:p>
        </p:txBody>
      </p:sp>
      <p:pic>
        <p:nvPicPr>
          <p:cNvPr id="9"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20823940">
            <a:off x="13203834" y="-1766303"/>
            <a:ext cx="7026743" cy="6113266"/>
          </a:xfrm>
          <a:prstGeom prst="rect">
            <a:avLst/>
          </a:prstGeom>
        </p:spPr>
      </p:pic>
      <p:pic>
        <p:nvPicPr>
          <p:cNvPr id="10"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061556">
            <a:off x="-2464405" y="5483935"/>
            <a:ext cx="9998449" cy="869865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304800" y="6362700"/>
            <a:ext cx="16306800" cy="2000548"/>
          </a:xfrm>
          <a:prstGeom prst="rect">
            <a:avLst/>
          </a:prstGeom>
        </p:spPr>
        <p:txBody>
          <a:bodyPr wrap="square" lIns="0" tIns="0" rIns="0" bIns="0" rtlCol="0" anchor="t">
            <a:spAutoFit/>
          </a:bodyPr>
          <a:lstStyle/>
          <a:p>
            <a:pPr algn="ctr">
              <a:lnSpc>
                <a:spcPts val="7800"/>
              </a:lnSpc>
            </a:pPr>
            <a:r>
              <a:rPr lang="en-US" sz="6500">
                <a:solidFill>
                  <a:schemeClr val="bg2">
                    <a:lumMod val="50000"/>
                  </a:schemeClr>
                </a:solidFill>
                <a:latin typeface="Baloo"/>
              </a:rPr>
              <a:t>Đề tài: Nghiên cứu kỹ thuật kiểm thử Frontend</a:t>
            </a:r>
          </a:p>
        </p:txBody>
      </p:sp>
      <p:sp>
        <p:nvSpPr>
          <p:cNvPr id="3" name="TextBox 3"/>
          <p:cNvSpPr txBox="1"/>
          <p:nvPr/>
        </p:nvSpPr>
        <p:spPr>
          <a:xfrm>
            <a:off x="14111545" y="990600"/>
            <a:ext cx="3147755" cy="582930"/>
          </a:xfrm>
          <a:prstGeom prst="rect">
            <a:avLst/>
          </a:prstGeom>
        </p:spPr>
        <p:txBody>
          <a:bodyPr lIns="0" tIns="0" rIns="0" bIns="0" rtlCol="0" anchor="t">
            <a:spAutoFit/>
          </a:bodyPr>
          <a:lstStyle/>
          <a:p>
            <a:pPr algn="r">
              <a:lnSpc>
                <a:spcPts val="4680"/>
              </a:lnSpc>
              <a:spcBef>
                <a:spcPct val="0"/>
              </a:spcBef>
            </a:pPr>
            <a:r>
              <a:rPr lang="en-US" sz="3600">
                <a:solidFill>
                  <a:srgbClr val="000000"/>
                </a:solidFill>
                <a:latin typeface="Baloo"/>
              </a:rPr>
              <a:t>Nhóm 13</a:t>
            </a:r>
          </a:p>
        </p:txBody>
      </p:sp>
      <p:sp>
        <p:nvSpPr>
          <p:cNvPr id="4" name="TextBox 4"/>
          <p:cNvSpPr txBox="1"/>
          <p:nvPr/>
        </p:nvSpPr>
        <p:spPr>
          <a:xfrm>
            <a:off x="2819400" y="1663065"/>
            <a:ext cx="11810151" cy="2305050"/>
          </a:xfrm>
          <a:prstGeom prst="rect">
            <a:avLst/>
          </a:prstGeom>
        </p:spPr>
        <p:txBody>
          <a:bodyPr lIns="0" tIns="0" rIns="0" bIns="0" rtlCol="0" anchor="t">
            <a:spAutoFit/>
          </a:bodyPr>
          <a:lstStyle/>
          <a:p>
            <a:pPr algn="ctr">
              <a:lnSpc>
                <a:spcPts val="9090"/>
              </a:lnSpc>
            </a:pPr>
            <a:r>
              <a:rPr lang="en-US" sz="7575">
                <a:solidFill>
                  <a:srgbClr val="000000"/>
                </a:solidFill>
                <a:latin typeface="Baloo"/>
              </a:rPr>
              <a:t>Báo cáo bài tập lớn</a:t>
            </a:r>
          </a:p>
          <a:p>
            <a:pPr algn="ctr">
              <a:lnSpc>
                <a:spcPts val="9090"/>
              </a:lnSpc>
            </a:pPr>
            <a:r>
              <a:rPr lang="en-US" sz="7575">
                <a:solidFill>
                  <a:srgbClr val="000000"/>
                </a:solidFill>
                <a:latin typeface="Baloo"/>
              </a:rPr>
              <a:t>môn Kiểm thử phần mềm </a:t>
            </a:r>
          </a:p>
        </p:txBody>
      </p:sp>
      <p:pic>
        <p:nvPicPr>
          <p:cNvPr id="6"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820624">
            <a:off x="-568023" y="-2081668"/>
            <a:ext cx="4514573" cy="5305588"/>
          </a:xfrm>
          <a:prstGeom prst="rect">
            <a:avLst/>
          </a:prstGeom>
        </p:spPr>
      </p:pic>
      <p:pic>
        <p:nvPicPr>
          <p:cNvPr id="7"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20439430">
            <a:off x="13308983" y="7952561"/>
            <a:ext cx="7339367" cy="293414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873312">
            <a:off x="7975566" y="3066297"/>
            <a:ext cx="11748976" cy="11578082"/>
          </a:xfrm>
          <a:prstGeom prst="rect">
            <a:avLst/>
          </a:prstGeom>
        </p:spPr>
      </p:pic>
      <p:grpSp>
        <p:nvGrpSpPr>
          <p:cNvPr id="9" name="Group 9"/>
          <p:cNvGrpSpPr/>
          <p:nvPr/>
        </p:nvGrpSpPr>
        <p:grpSpPr>
          <a:xfrm>
            <a:off x="-14739" y="7332512"/>
            <a:ext cx="4721186" cy="1172501"/>
            <a:chOff x="-398085" y="-38100"/>
            <a:chExt cx="6294915" cy="1563335"/>
          </a:xfrm>
        </p:grpSpPr>
        <p:sp>
          <p:nvSpPr>
            <p:cNvPr id="10" name="TextBox 10"/>
            <p:cNvSpPr txBox="1"/>
            <p:nvPr/>
          </p:nvSpPr>
          <p:spPr>
            <a:xfrm>
              <a:off x="-398085" y="-38100"/>
              <a:ext cx="5896830" cy="842567"/>
            </a:xfrm>
            <a:prstGeom prst="rect">
              <a:avLst/>
            </a:prstGeom>
          </p:spPr>
          <p:txBody>
            <a:bodyPr lIns="0" tIns="0" rIns="0" bIns="0" rtlCol="0" anchor="t">
              <a:spAutoFit/>
            </a:bodyPr>
            <a:lstStyle/>
            <a:p>
              <a:pPr algn="ctr">
                <a:lnSpc>
                  <a:spcPts val="5182"/>
                </a:lnSpc>
              </a:pPr>
              <a:r>
                <a:rPr lang="en-US" sz="3986">
                  <a:solidFill>
                    <a:srgbClr val="000000"/>
                  </a:solidFill>
                  <a:latin typeface="Baloo"/>
                </a:rPr>
                <a:t>Nguyễn Thị Tú Anh</a:t>
              </a:r>
            </a:p>
          </p:txBody>
        </p:sp>
        <p:sp>
          <p:nvSpPr>
            <p:cNvPr id="11" name="TextBox 11"/>
            <p:cNvSpPr txBox="1"/>
            <p:nvPr/>
          </p:nvSpPr>
          <p:spPr>
            <a:xfrm>
              <a:off x="0" y="912531"/>
              <a:ext cx="5896830" cy="612704"/>
            </a:xfrm>
            <a:prstGeom prst="rect">
              <a:avLst/>
            </a:prstGeom>
          </p:spPr>
          <p:txBody>
            <a:bodyPr lIns="0" tIns="0" rIns="0" bIns="0" rtlCol="0" anchor="t">
              <a:spAutoFit/>
            </a:bodyPr>
            <a:lstStyle/>
            <a:p>
              <a:pPr algn="ctr">
                <a:lnSpc>
                  <a:spcPts val="3743"/>
                </a:lnSpc>
              </a:pPr>
              <a:endParaRPr/>
            </a:p>
          </p:txBody>
        </p:sp>
      </p:grpSp>
      <p:grpSp>
        <p:nvGrpSpPr>
          <p:cNvPr id="12" name="Group 12"/>
          <p:cNvGrpSpPr/>
          <p:nvPr/>
        </p:nvGrpSpPr>
        <p:grpSpPr>
          <a:xfrm>
            <a:off x="5055691" y="7349824"/>
            <a:ext cx="3446042" cy="1039863"/>
            <a:chOff x="-522302" y="-91734"/>
            <a:chExt cx="4594724" cy="1386483"/>
          </a:xfrm>
        </p:grpSpPr>
        <p:sp>
          <p:nvSpPr>
            <p:cNvPr id="13" name="TextBox 13"/>
            <p:cNvSpPr txBox="1"/>
            <p:nvPr/>
          </p:nvSpPr>
          <p:spPr>
            <a:xfrm>
              <a:off x="-522302" y="-91734"/>
              <a:ext cx="4072422" cy="764540"/>
            </a:xfrm>
            <a:prstGeom prst="rect">
              <a:avLst/>
            </a:prstGeom>
          </p:spPr>
          <p:txBody>
            <a:bodyPr lIns="0" tIns="0" rIns="0" bIns="0" rtlCol="0" anchor="t">
              <a:spAutoFit/>
            </a:bodyPr>
            <a:lstStyle/>
            <a:p>
              <a:pPr algn="ctr">
                <a:lnSpc>
                  <a:spcPts val="4680"/>
                </a:lnSpc>
              </a:pPr>
              <a:r>
                <a:rPr lang="en-US" sz="3600">
                  <a:solidFill>
                    <a:srgbClr val="000000"/>
                  </a:solidFill>
                  <a:latin typeface="Baloo"/>
                </a:rPr>
                <a:t>Bùi Thị Hải</a:t>
              </a:r>
            </a:p>
          </p:txBody>
        </p:sp>
        <p:sp>
          <p:nvSpPr>
            <p:cNvPr id="14" name="TextBox 14"/>
            <p:cNvSpPr txBox="1"/>
            <p:nvPr/>
          </p:nvSpPr>
          <p:spPr>
            <a:xfrm>
              <a:off x="0" y="830776"/>
              <a:ext cx="4072422" cy="463973"/>
            </a:xfrm>
            <a:prstGeom prst="rect">
              <a:avLst/>
            </a:prstGeom>
          </p:spPr>
          <p:txBody>
            <a:bodyPr lIns="0" tIns="0" rIns="0" bIns="0" rtlCol="0" anchor="t">
              <a:spAutoFit/>
            </a:bodyPr>
            <a:lstStyle/>
            <a:p>
              <a:pPr algn="ctr">
                <a:lnSpc>
                  <a:spcPts val="2892"/>
                </a:lnSpc>
              </a:pPr>
              <a:endParaRPr/>
            </a:p>
          </p:txBody>
        </p:sp>
      </p:grpSp>
      <p:grpSp>
        <p:nvGrpSpPr>
          <p:cNvPr id="15" name="Group 15"/>
          <p:cNvGrpSpPr/>
          <p:nvPr/>
        </p:nvGrpSpPr>
        <p:grpSpPr>
          <a:xfrm>
            <a:off x="14241719" y="7332512"/>
            <a:ext cx="3902023" cy="1043452"/>
            <a:chOff x="0" y="-38100"/>
            <a:chExt cx="5202697" cy="1391269"/>
          </a:xfrm>
        </p:grpSpPr>
        <p:sp>
          <p:nvSpPr>
            <p:cNvPr id="16" name="TextBox 16"/>
            <p:cNvSpPr txBox="1"/>
            <p:nvPr/>
          </p:nvSpPr>
          <p:spPr>
            <a:xfrm>
              <a:off x="619841" y="-38100"/>
              <a:ext cx="4582856" cy="764540"/>
            </a:xfrm>
            <a:prstGeom prst="rect">
              <a:avLst/>
            </a:prstGeom>
          </p:spPr>
          <p:txBody>
            <a:bodyPr lIns="0" tIns="0" rIns="0" bIns="0" rtlCol="0" anchor="t">
              <a:spAutoFit/>
            </a:bodyPr>
            <a:lstStyle/>
            <a:p>
              <a:pPr algn="ctr">
                <a:lnSpc>
                  <a:spcPts val="4680"/>
                </a:lnSpc>
              </a:pPr>
              <a:r>
                <a:rPr lang="en-US" sz="3600">
                  <a:solidFill>
                    <a:srgbClr val="000000"/>
                  </a:solidFill>
                  <a:latin typeface="Baloo"/>
                </a:rPr>
                <a:t>Hà Thị Phượng</a:t>
              </a:r>
            </a:p>
          </p:txBody>
        </p:sp>
        <p:sp>
          <p:nvSpPr>
            <p:cNvPr id="17" name="TextBox 17"/>
            <p:cNvSpPr txBox="1"/>
            <p:nvPr/>
          </p:nvSpPr>
          <p:spPr>
            <a:xfrm>
              <a:off x="0" y="830776"/>
              <a:ext cx="4582856" cy="522393"/>
            </a:xfrm>
            <a:prstGeom prst="rect">
              <a:avLst/>
            </a:prstGeom>
          </p:spPr>
          <p:txBody>
            <a:bodyPr lIns="0" tIns="0" rIns="0" bIns="0" rtlCol="0" anchor="t">
              <a:spAutoFit/>
            </a:bodyPr>
            <a:lstStyle/>
            <a:p>
              <a:pPr algn="ctr">
                <a:lnSpc>
                  <a:spcPts val="3282"/>
                </a:lnSpc>
              </a:pPr>
              <a:endParaRPr/>
            </a:p>
          </p:txBody>
        </p:sp>
      </p:grpSp>
      <p:sp>
        <p:nvSpPr>
          <p:cNvPr id="18" name="TextBox 18"/>
          <p:cNvSpPr txBox="1"/>
          <p:nvPr/>
        </p:nvSpPr>
        <p:spPr>
          <a:xfrm>
            <a:off x="3806976" y="893022"/>
            <a:ext cx="10674048" cy="1295400"/>
          </a:xfrm>
          <a:prstGeom prst="rect">
            <a:avLst/>
          </a:prstGeom>
        </p:spPr>
        <p:txBody>
          <a:bodyPr lIns="0" tIns="0" rIns="0" bIns="0" rtlCol="0" anchor="t">
            <a:spAutoFit/>
          </a:bodyPr>
          <a:lstStyle/>
          <a:p>
            <a:pPr algn="ctr">
              <a:lnSpc>
                <a:spcPts val="10200"/>
              </a:lnSpc>
            </a:pPr>
            <a:r>
              <a:rPr lang="en-US" sz="8500">
                <a:solidFill>
                  <a:srgbClr val="000000"/>
                </a:solidFill>
                <a:latin typeface="Baloo"/>
              </a:rPr>
              <a:t>Các thành viên nhóm</a:t>
            </a:r>
          </a:p>
        </p:txBody>
      </p:sp>
      <p:grpSp>
        <p:nvGrpSpPr>
          <p:cNvPr id="19" name="Group 19"/>
          <p:cNvGrpSpPr/>
          <p:nvPr/>
        </p:nvGrpSpPr>
        <p:grpSpPr>
          <a:xfrm>
            <a:off x="10147869" y="7410764"/>
            <a:ext cx="3117182" cy="886142"/>
            <a:chOff x="0" y="66236"/>
            <a:chExt cx="4156243" cy="1181523"/>
          </a:xfrm>
        </p:grpSpPr>
        <p:sp>
          <p:nvSpPr>
            <p:cNvPr id="20" name="TextBox 20"/>
            <p:cNvSpPr txBox="1"/>
            <p:nvPr/>
          </p:nvSpPr>
          <p:spPr>
            <a:xfrm>
              <a:off x="83821" y="66236"/>
              <a:ext cx="4072422" cy="764540"/>
            </a:xfrm>
            <a:prstGeom prst="rect">
              <a:avLst/>
            </a:prstGeom>
          </p:spPr>
          <p:txBody>
            <a:bodyPr lIns="0" tIns="0" rIns="0" bIns="0" rtlCol="0" anchor="t">
              <a:spAutoFit/>
            </a:bodyPr>
            <a:lstStyle/>
            <a:p>
              <a:pPr algn="ctr">
                <a:lnSpc>
                  <a:spcPts val="4680"/>
                </a:lnSpc>
              </a:pPr>
              <a:r>
                <a:rPr lang="en-US" sz="3600">
                  <a:solidFill>
                    <a:srgbClr val="000000"/>
                  </a:solidFill>
                  <a:latin typeface="Baloo"/>
                </a:rPr>
                <a:t>Hoàng Thị Kim</a:t>
              </a:r>
            </a:p>
          </p:txBody>
        </p:sp>
        <p:sp>
          <p:nvSpPr>
            <p:cNvPr id="21" name="TextBox 21"/>
            <p:cNvSpPr txBox="1"/>
            <p:nvPr/>
          </p:nvSpPr>
          <p:spPr>
            <a:xfrm>
              <a:off x="0" y="821251"/>
              <a:ext cx="4072422" cy="426508"/>
            </a:xfrm>
            <a:prstGeom prst="rect">
              <a:avLst/>
            </a:prstGeom>
          </p:spPr>
          <p:txBody>
            <a:bodyPr lIns="0" tIns="0" rIns="0" bIns="0" rtlCol="0" anchor="t">
              <a:spAutoFit/>
            </a:bodyPr>
            <a:lstStyle/>
            <a:p>
              <a:pPr algn="ctr">
                <a:lnSpc>
                  <a:spcPts val="2600"/>
                </a:lnSpc>
              </a:pPr>
              <a:endParaRPr/>
            </a:p>
          </p:txBody>
        </p:sp>
      </p:grpSp>
      <p:sp>
        <p:nvSpPr>
          <p:cNvPr id="22" name="TextBox 22"/>
          <p:cNvSpPr txBox="1"/>
          <p:nvPr/>
        </p:nvSpPr>
        <p:spPr>
          <a:xfrm>
            <a:off x="15045486" y="1009650"/>
            <a:ext cx="2213814" cy="537210"/>
          </a:xfrm>
          <a:prstGeom prst="rect">
            <a:avLst/>
          </a:prstGeom>
        </p:spPr>
        <p:txBody>
          <a:bodyPr lIns="0" tIns="0" rIns="0" bIns="0" rtlCol="0" anchor="t">
            <a:spAutoFit/>
          </a:bodyPr>
          <a:lstStyle/>
          <a:p>
            <a:pPr algn="r">
              <a:lnSpc>
                <a:spcPts val="4485"/>
              </a:lnSpc>
              <a:spcBef>
                <a:spcPct val="0"/>
              </a:spcBef>
            </a:pPr>
            <a:r>
              <a:rPr lang="en-US" sz="3450">
                <a:solidFill>
                  <a:srgbClr val="000000"/>
                </a:solidFill>
                <a:latin typeface="Baloo"/>
              </a:rPr>
              <a:t>Nhóm 13</a:t>
            </a: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7" y="3088427"/>
            <a:ext cx="3703077" cy="37228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701" y="3088427"/>
            <a:ext cx="3828299" cy="38322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6104" y="3238500"/>
            <a:ext cx="4366902" cy="3200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2060" y="3088427"/>
            <a:ext cx="3571875" cy="3571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1" name="Google Shape;1189;p50"/>
          <p:cNvSpPr/>
          <p:nvPr/>
        </p:nvSpPr>
        <p:spPr>
          <a:xfrm>
            <a:off x="-812571" y="266700"/>
            <a:ext cx="2762077" cy="1652849"/>
          </a:xfrm>
          <a:custGeom>
            <a:avLst/>
            <a:gdLst/>
            <a:ahLst/>
            <a:cxnLst/>
            <a:rect l="l" t="t" r="r" b="b"/>
            <a:pathLst>
              <a:path w="44448" h="14732" extrusionOk="0">
                <a:moveTo>
                  <a:pt x="19404" y="1"/>
                </a:moveTo>
                <a:cubicBezTo>
                  <a:pt x="15057" y="1"/>
                  <a:pt x="10037" y="4145"/>
                  <a:pt x="10608" y="10721"/>
                </a:cubicBezTo>
                <a:cubicBezTo>
                  <a:pt x="9663" y="8870"/>
                  <a:pt x="8110" y="8098"/>
                  <a:pt x="6505" y="8098"/>
                </a:cubicBezTo>
                <a:cubicBezTo>
                  <a:pt x="3352" y="8098"/>
                  <a:pt x="1" y="11079"/>
                  <a:pt x="676" y="14721"/>
                </a:cubicBezTo>
                <a:lnTo>
                  <a:pt x="676" y="14732"/>
                </a:lnTo>
                <a:lnTo>
                  <a:pt x="44447" y="14732"/>
                </a:lnTo>
                <a:cubicBezTo>
                  <a:pt x="44447" y="14732"/>
                  <a:pt x="43386" y="10348"/>
                  <a:pt x="39397" y="10348"/>
                </a:cubicBezTo>
                <a:cubicBezTo>
                  <a:pt x="38216" y="10348"/>
                  <a:pt x="36778" y="10732"/>
                  <a:pt x="35035" y="11729"/>
                </a:cubicBezTo>
                <a:cubicBezTo>
                  <a:pt x="34870" y="8489"/>
                  <a:pt x="32137" y="5986"/>
                  <a:pt x="29405" y="5986"/>
                </a:cubicBezTo>
                <a:cubicBezTo>
                  <a:pt x="27922" y="5986"/>
                  <a:pt x="26440" y="6723"/>
                  <a:pt x="25368" y="8482"/>
                </a:cubicBezTo>
                <a:cubicBezTo>
                  <a:pt x="25811" y="2552"/>
                  <a:pt x="22815" y="1"/>
                  <a:pt x="19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16799">
            <a:off x="10935380" y="-2685473"/>
            <a:ext cx="9998449" cy="8698651"/>
          </a:xfrm>
          <a:prstGeom prst="rect">
            <a:avLst/>
          </a:prstGeom>
        </p:spPr>
      </p:pic>
      <p:sp>
        <p:nvSpPr>
          <p:cNvPr id="3" name="TextBox 3"/>
          <p:cNvSpPr txBox="1"/>
          <p:nvPr/>
        </p:nvSpPr>
        <p:spPr>
          <a:xfrm>
            <a:off x="13904588" y="146938"/>
            <a:ext cx="4383412" cy="1583050"/>
          </a:xfrm>
          <a:prstGeom prst="rect">
            <a:avLst/>
          </a:prstGeom>
        </p:spPr>
        <p:txBody>
          <a:bodyPr lIns="0" tIns="0" rIns="0" bIns="0" rtlCol="0" anchor="t">
            <a:spAutoFit/>
          </a:bodyPr>
          <a:lstStyle/>
          <a:p>
            <a:pPr algn="ctr">
              <a:lnSpc>
                <a:spcPts val="6232"/>
              </a:lnSpc>
            </a:pPr>
            <a:r>
              <a:rPr lang="en-US" sz="5193">
                <a:solidFill>
                  <a:srgbClr val="FFFAEF"/>
                </a:solidFill>
                <a:latin typeface="Baloo"/>
              </a:rPr>
              <a:t>Các nội dung chính</a:t>
            </a:r>
          </a:p>
        </p:txBody>
      </p:sp>
      <p:grpSp>
        <p:nvGrpSpPr>
          <p:cNvPr id="4" name="Group 4"/>
          <p:cNvGrpSpPr/>
          <p:nvPr/>
        </p:nvGrpSpPr>
        <p:grpSpPr>
          <a:xfrm>
            <a:off x="559222" y="118363"/>
            <a:ext cx="8906543" cy="1303212"/>
            <a:chOff x="0" y="-38100"/>
            <a:chExt cx="11875391" cy="1737616"/>
          </a:xfrm>
        </p:grpSpPr>
        <p:sp>
          <p:nvSpPr>
            <p:cNvPr id="5" name="TextBox 5"/>
            <p:cNvSpPr txBox="1"/>
            <p:nvPr/>
          </p:nvSpPr>
          <p:spPr>
            <a:xfrm>
              <a:off x="0" y="1162518"/>
              <a:ext cx="11875391" cy="536998"/>
            </a:xfrm>
            <a:prstGeom prst="rect">
              <a:avLst/>
            </a:prstGeom>
          </p:spPr>
          <p:txBody>
            <a:bodyPr lIns="0" tIns="0" rIns="0" bIns="0" rtlCol="0" anchor="t">
              <a:spAutoFit/>
            </a:bodyPr>
            <a:lstStyle/>
            <a:p>
              <a:pPr>
                <a:lnSpc>
                  <a:spcPts val="3380"/>
                </a:lnSpc>
              </a:pPr>
              <a:endParaRPr/>
            </a:p>
          </p:txBody>
        </p:sp>
        <p:sp>
          <p:nvSpPr>
            <p:cNvPr id="6" name="TextBox 6"/>
            <p:cNvSpPr txBox="1"/>
            <p:nvPr/>
          </p:nvSpPr>
          <p:spPr>
            <a:xfrm>
              <a:off x="0" y="-38100"/>
              <a:ext cx="11875391" cy="803639"/>
            </a:xfrm>
            <a:prstGeom prst="rect">
              <a:avLst/>
            </a:prstGeom>
          </p:spPr>
          <p:txBody>
            <a:bodyPr lIns="0" tIns="0" rIns="0" bIns="0" rtlCol="0" anchor="t">
              <a:spAutoFit/>
            </a:bodyPr>
            <a:lstStyle/>
            <a:p>
              <a:pPr marL="388620" lvl="1">
                <a:lnSpc>
                  <a:spcPts val="4680"/>
                </a:lnSpc>
              </a:pPr>
              <a:r>
                <a:rPr lang="en-US" sz="3600" smtClean="0">
                  <a:solidFill>
                    <a:srgbClr val="FFFAEF"/>
                  </a:solidFill>
                  <a:latin typeface="Baloo"/>
                </a:rPr>
                <a:t>1.  </a:t>
              </a:r>
              <a:r>
                <a:rPr lang="en-US" sz="3600">
                  <a:solidFill>
                    <a:srgbClr val="FFFAEF"/>
                  </a:solidFill>
                  <a:latin typeface="Baloo"/>
                </a:rPr>
                <a:t>Kiểm thử giao diện người dùng</a:t>
              </a:r>
            </a:p>
          </p:txBody>
        </p:sp>
      </p:grpSp>
      <p:grpSp>
        <p:nvGrpSpPr>
          <p:cNvPr id="7" name="Group 7"/>
          <p:cNvGrpSpPr/>
          <p:nvPr/>
        </p:nvGrpSpPr>
        <p:grpSpPr>
          <a:xfrm>
            <a:off x="934040" y="1231421"/>
            <a:ext cx="12455982" cy="1359405"/>
            <a:chOff x="-53253" y="-113025"/>
            <a:chExt cx="16607976" cy="1812541"/>
          </a:xfrm>
        </p:grpSpPr>
        <p:sp>
          <p:nvSpPr>
            <p:cNvPr id="8" name="TextBox 8"/>
            <p:cNvSpPr txBox="1"/>
            <p:nvPr/>
          </p:nvSpPr>
          <p:spPr>
            <a:xfrm>
              <a:off x="-53253" y="-113025"/>
              <a:ext cx="16554723" cy="764540"/>
            </a:xfrm>
            <a:prstGeom prst="rect">
              <a:avLst/>
            </a:prstGeom>
          </p:spPr>
          <p:txBody>
            <a:bodyPr lIns="0" tIns="0" rIns="0" bIns="0" rtlCol="0" anchor="t">
              <a:spAutoFit/>
            </a:bodyPr>
            <a:lstStyle/>
            <a:p>
              <a:pPr>
                <a:lnSpc>
                  <a:spcPts val="4680"/>
                </a:lnSpc>
              </a:pPr>
              <a:r>
                <a:rPr lang="en-US" sz="3600">
                  <a:solidFill>
                    <a:srgbClr val="FFFAEF"/>
                  </a:solidFill>
                  <a:latin typeface="Baloo"/>
                </a:rPr>
                <a:t>2. Cách tạo kế hoạch kiểm tra giao diện người dùng cho web</a:t>
              </a:r>
            </a:p>
          </p:txBody>
        </p:sp>
        <p:sp>
          <p:nvSpPr>
            <p:cNvPr id="9" name="TextBox 9"/>
            <p:cNvSpPr txBox="1"/>
            <p:nvPr/>
          </p:nvSpPr>
          <p:spPr>
            <a:xfrm>
              <a:off x="0" y="1162518"/>
              <a:ext cx="16554723" cy="536998"/>
            </a:xfrm>
            <a:prstGeom prst="rect">
              <a:avLst/>
            </a:prstGeom>
          </p:spPr>
          <p:txBody>
            <a:bodyPr lIns="0" tIns="0" rIns="0" bIns="0" rtlCol="0" anchor="t">
              <a:spAutoFit/>
            </a:bodyPr>
            <a:lstStyle/>
            <a:p>
              <a:pPr>
                <a:lnSpc>
                  <a:spcPts val="3380"/>
                </a:lnSpc>
              </a:pPr>
              <a:endParaRPr/>
            </a:p>
          </p:txBody>
        </p:sp>
      </p:grpSp>
      <p:grpSp>
        <p:nvGrpSpPr>
          <p:cNvPr id="10" name="Group 10"/>
          <p:cNvGrpSpPr/>
          <p:nvPr/>
        </p:nvGrpSpPr>
        <p:grpSpPr>
          <a:xfrm>
            <a:off x="934040" y="2353299"/>
            <a:ext cx="12733304" cy="1458939"/>
            <a:chOff x="-69857" y="-245736"/>
            <a:chExt cx="16977738" cy="1945252"/>
          </a:xfrm>
        </p:grpSpPr>
        <p:sp>
          <p:nvSpPr>
            <p:cNvPr id="11" name="TextBox 11"/>
            <p:cNvSpPr txBox="1"/>
            <p:nvPr/>
          </p:nvSpPr>
          <p:spPr>
            <a:xfrm>
              <a:off x="-69857" y="-245736"/>
              <a:ext cx="16907881" cy="764540"/>
            </a:xfrm>
            <a:prstGeom prst="rect">
              <a:avLst/>
            </a:prstGeom>
          </p:spPr>
          <p:txBody>
            <a:bodyPr lIns="0" tIns="0" rIns="0" bIns="0" rtlCol="0" anchor="t">
              <a:spAutoFit/>
            </a:bodyPr>
            <a:lstStyle/>
            <a:p>
              <a:pPr>
                <a:lnSpc>
                  <a:spcPts val="4680"/>
                </a:lnSpc>
              </a:pPr>
              <a:r>
                <a:rPr lang="en-US" sz="3600">
                  <a:solidFill>
                    <a:srgbClr val="FFFAEF"/>
                  </a:solidFill>
                  <a:latin typeface="Baloo"/>
                </a:rPr>
                <a:t>3. Tại sao phải tạo kế hoạch kiểm thử giao diện người dùng ?</a:t>
              </a:r>
            </a:p>
          </p:txBody>
        </p:sp>
        <p:sp>
          <p:nvSpPr>
            <p:cNvPr id="12" name="TextBox 12"/>
            <p:cNvSpPr txBox="1"/>
            <p:nvPr/>
          </p:nvSpPr>
          <p:spPr>
            <a:xfrm>
              <a:off x="0" y="1162518"/>
              <a:ext cx="16907881" cy="536998"/>
            </a:xfrm>
            <a:prstGeom prst="rect">
              <a:avLst/>
            </a:prstGeom>
          </p:spPr>
          <p:txBody>
            <a:bodyPr lIns="0" tIns="0" rIns="0" bIns="0" rtlCol="0" anchor="t">
              <a:spAutoFit/>
            </a:bodyPr>
            <a:lstStyle/>
            <a:p>
              <a:pPr>
                <a:lnSpc>
                  <a:spcPts val="3380"/>
                </a:lnSpc>
              </a:pPr>
              <a:endParaRPr/>
            </a:p>
          </p:txBody>
        </p:sp>
      </p:grpSp>
      <p:sp>
        <p:nvSpPr>
          <p:cNvPr id="13" name="TextBox 13"/>
          <p:cNvSpPr txBox="1"/>
          <p:nvPr/>
        </p:nvSpPr>
        <p:spPr>
          <a:xfrm>
            <a:off x="16096294" y="2801686"/>
            <a:ext cx="3147755" cy="582930"/>
          </a:xfrm>
          <a:prstGeom prst="rect">
            <a:avLst/>
          </a:prstGeom>
        </p:spPr>
        <p:txBody>
          <a:bodyPr lIns="0" tIns="0" rIns="0" bIns="0" rtlCol="0" anchor="t">
            <a:spAutoFit/>
          </a:bodyPr>
          <a:lstStyle/>
          <a:p>
            <a:pPr algn="just">
              <a:lnSpc>
                <a:spcPts val="4680"/>
              </a:lnSpc>
              <a:spcBef>
                <a:spcPct val="0"/>
              </a:spcBef>
            </a:pPr>
            <a:r>
              <a:rPr lang="en-US" sz="3600">
                <a:solidFill>
                  <a:srgbClr val="FFFAEF"/>
                </a:solidFill>
                <a:latin typeface="Baloo"/>
              </a:rPr>
              <a:t>Nhóm 13</a:t>
            </a:r>
          </a:p>
        </p:txBody>
      </p:sp>
      <p:grpSp>
        <p:nvGrpSpPr>
          <p:cNvPr id="14" name="Group 14"/>
          <p:cNvGrpSpPr/>
          <p:nvPr/>
        </p:nvGrpSpPr>
        <p:grpSpPr>
          <a:xfrm>
            <a:off x="936795" y="3450072"/>
            <a:ext cx="12490411" cy="1256857"/>
            <a:chOff x="0" y="0"/>
            <a:chExt cx="16653881" cy="1675809"/>
          </a:xfrm>
        </p:grpSpPr>
        <p:sp>
          <p:nvSpPr>
            <p:cNvPr id="15" name="TextBox 15"/>
            <p:cNvSpPr txBox="1"/>
            <p:nvPr/>
          </p:nvSpPr>
          <p:spPr>
            <a:xfrm>
              <a:off x="0" y="1162518"/>
              <a:ext cx="16653881" cy="536998"/>
            </a:xfrm>
            <a:prstGeom prst="rect">
              <a:avLst/>
            </a:prstGeom>
          </p:spPr>
          <p:txBody>
            <a:bodyPr lIns="0" tIns="0" rIns="0" bIns="0" rtlCol="0" anchor="t">
              <a:spAutoFit/>
            </a:bodyPr>
            <a:lstStyle/>
            <a:p>
              <a:pPr>
                <a:lnSpc>
                  <a:spcPts val="3380"/>
                </a:lnSpc>
              </a:pPr>
              <a:endParaRPr/>
            </a:p>
          </p:txBody>
        </p:sp>
        <p:sp>
          <p:nvSpPr>
            <p:cNvPr id="16" name="TextBox 16"/>
            <p:cNvSpPr txBox="1"/>
            <p:nvPr/>
          </p:nvSpPr>
          <p:spPr>
            <a:xfrm>
              <a:off x="0" y="-38100"/>
              <a:ext cx="16653881" cy="764540"/>
            </a:xfrm>
            <a:prstGeom prst="rect">
              <a:avLst/>
            </a:prstGeom>
          </p:spPr>
          <p:txBody>
            <a:bodyPr lIns="0" tIns="0" rIns="0" bIns="0" rtlCol="0" anchor="t">
              <a:spAutoFit/>
            </a:bodyPr>
            <a:lstStyle/>
            <a:p>
              <a:pPr>
                <a:lnSpc>
                  <a:spcPts val="4680"/>
                </a:lnSpc>
              </a:pPr>
              <a:r>
                <a:rPr lang="en-US" sz="3600">
                  <a:solidFill>
                    <a:srgbClr val="FFFAEF"/>
                  </a:solidFill>
                  <a:latin typeface="Baloo"/>
                </a:rPr>
                <a:t>4. Mẹo cho việc kiểm thử giao diện người dùng tốt hơn </a:t>
              </a:r>
            </a:p>
          </p:txBody>
        </p:sp>
      </p:grpSp>
      <p:sp>
        <p:nvSpPr>
          <p:cNvPr id="17" name="TextBox 17"/>
          <p:cNvSpPr txBox="1"/>
          <p:nvPr/>
        </p:nvSpPr>
        <p:spPr>
          <a:xfrm>
            <a:off x="152400" y="4411135"/>
            <a:ext cx="11024593" cy="602729"/>
          </a:xfrm>
          <a:prstGeom prst="rect">
            <a:avLst/>
          </a:prstGeom>
        </p:spPr>
        <p:txBody>
          <a:bodyPr wrap="square" lIns="0" tIns="0" rIns="0" bIns="0" rtlCol="0" anchor="t">
            <a:spAutoFit/>
          </a:bodyPr>
          <a:lstStyle/>
          <a:p>
            <a:pPr algn="ctr">
              <a:lnSpc>
                <a:spcPts val="4680"/>
              </a:lnSpc>
              <a:spcBef>
                <a:spcPct val="0"/>
              </a:spcBef>
            </a:pPr>
            <a:r>
              <a:rPr lang="en-US" sz="3600">
                <a:solidFill>
                  <a:srgbClr val="FFFAEF"/>
                </a:solidFill>
                <a:latin typeface="Baloo"/>
              </a:rPr>
              <a:t>5. Các công cụ kiểm thử giao diện </a:t>
            </a:r>
            <a:r>
              <a:rPr lang="en-US" sz="3600" smtClean="0">
                <a:solidFill>
                  <a:srgbClr val="FFFAEF"/>
                </a:solidFill>
                <a:latin typeface="Baloo"/>
              </a:rPr>
              <a:t>người dùng </a:t>
            </a:r>
            <a:endParaRPr lang="en-US" sz="3600">
              <a:solidFill>
                <a:srgbClr val="FFFAEF"/>
              </a:solidFill>
              <a:latin typeface="Baloo"/>
            </a:endParaRPr>
          </a:p>
        </p:txBody>
      </p:sp>
      <p:grpSp>
        <p:nvGrpSpPr>
          <p:cNvPr id="18" name="Group 18"/>
          <p:cNvGrpSpPr/>
          <p:nvPr/>
        </p:nvGrpSpPr>
        <p:grpSpPr>
          <a:xfrm>
            <a:off x="957858" y="5336414"/>
            <a:ext cx="12576141" cy="1632244"/>
            <a:chOff x="-114306" y="-476809"/>
            <a:chExt cx="16768187" cy="2176325"/>
          </a:xfrm>
        </p:grpSpPr>
        <p:sp>
          <p:nvSpPr>
            <p:cNvPr id="19" name="TextBox 19"/>
            <p:cNvSpPr txBox="1"/>
            <p:nvPr/>
          </p:nvSpPr>
          <p:spPr>
            <a:xfrm>
              <a:off x="0" y="1162518"/>
              <a:ext cx="16653881" cy="536998"/>
            </a:xfrm>
            <a:prstGeom prst="rect">
              <a:avLst/>
            </a:prstGeom>
          </p:spPr>
          <p:txBody>
            <a:bodyPr lIns="0" tIns="0" rIns="0" bIns="0" rtlCol="0" anchor="t">
              <a:spAutoFit/>
            </a:bodyPr>
            <a:lstStyle/>
            <a:p>
              <a:pPr>
                <a:lnSpc>
                  <a:spcPts val="3380"/>
                </a:lnSpc>
              </a:pPr>
              <a:endParaRPr/>
            </a:p>
          </p:txBody>
        </p:sp>
        <p:sp>
          <p:nvSpPr>
            <p:cNvPr id="20" name="TextBox 20"/>
            <p:cNvSpPr txBox="1"/>
            <p:nvPr/>
          </p:nvSpPr>
          <p:spPr>
            <a:xfrm>
              <a:off x="-114306" y="-476809"/>
              <a:ext cx="16653881" cy="764540"/>
            </a:xfrm>
            <a:prstGeom prst="rect">
              <a:avLst/>
            </a:prstGeom>
          </p:spPr>
          <p:txBody>
            <a:bodyPr lIns="0" tIns="0" rIns="0" bIns="0" rtlCol="0" anchor="t">
              <a:spAutoFit/>
            </a:bodyPr>
            <a:lstStyle/>
            <a:p>
              <a:pPr>
                <a:lnSpc>
                  <a:spcPts val="4680"/>
                </a:lnSpc>
              </a:pPr>
              <a:r>
                <a:rPr lang="en-US" sz="3600">
                  <a:solidFill>
                    <a:srgbClr val="FFFAEF"/>
                  </a:solidFill>
                  <a:latin typeface="Baloo"/>
                </a:rPr>
                <a:t>6. Tối ưu hóa hiệu suất giao diện</a:t>
              </a:r>
            </a:p>
          </p:txBody>
        </p:sp>
      </p:grpSp>
      <p:grpSp>
        <p:nvGrpSpPr>
          <p:cNvPr id="21" name="Group 21"/>
          <p:cNvGrpSpPr/>
          <p:nvPr/>
        </p:nvGrpSpPr>
        <p:grpSpPr>
          <a:xfrm>
            <a:off x="1005483" y="6355376"/>
            <a:ext cx="12384539" cy="1745794"/>
            <a:chOff x="-171443" y="-660111"/>
            <a:chExt cx="16512719" cy="2327725"/>
          </a:xfrm>
        </p:grpSpPr>
        <p:sp>
          <p:nvSpPr>
            <p:cNvPr id="22" name="TextBox 22"/>
            <p:cNvSpPr txBox="1"/>
            <p:nvPr/>
          </p:nvSpPr>
          <p:spPr>
            <a:xfrm>
              <a:off x="0" y="1130992"/>
              <a:ext cx="16341276" cy="536622"/>
            </a:xfrm>
            <a:prstGeom prst="rect">
              <a:avLst/>
            </a:prstGeom>
          </p:spPr>
          <p:txBody>
            <a:bodyPr lIns="0" tIns="0" rIns="0" bIns="0" rtlCol="0" anchor="t">
              <a:spAutoFit/>
            </a:bodyPr>
            <a:lstStyle/>
            <a:p>
              <a:pPr>
                <a:lnSpc>
                  <a:spcPts val="3316"/>
                </a:lnSpc>
              </a:pPr>
              <a:endParaRPr/>
            </a:p>
          </p:txBody>
        </p:sp>
        <p:sp>
          <p:nvSpPr>
            <p:cNvPr id="23" name="TextBox 23"/>
            <p:cNvSpPr txBox="1"/>
            <p:nvPr/>
          </p:nvSpPr>
          <p:spPr>
            <a:xfrm>
              <a:off x="-171443" y="-660111"/>
              <a:ext cx="16341276" cy="741379"/>
            </a:xfrm>
            <a:prstGeom prst="rect">
              <a:avLst/>
            </a:prstGeom>
          </p:spPr>
          <p:txBody>
            <a:bodyPr lIns="0" tIns="0" rIns="0" bIns="0" rtlCol="0" anchor="t">
              <a:spAutoFit/>
            </a:bodyPr>
            <a:lstStyle/>
            <a:p>
              <a:pPr>
                <a:lnSpc>
                  <a:spcPts val="4592"/>
                </a:lnSpc>
              </a:pPr>
              <a:r>
                <a:rPr lang="en-US" sz="3532">
                  <a:solidFill>
                    <a:srgbClr val="FFFAEF"/>
                  </a:solidFill>
                  <a:latin typeface="Baloo"/>
                </a:rPr>
                <a:t>7. Tầm quan trọng của tối ưu hóa hiệu suất Front-End </a:t>
              </a:r>
            </a:p>
          </p:txBody>
        </p:sp>
      </p:grpSp>
      <p:grpSp>
        <p:nvGrpSpPr>
          <p:cNvPr id="24" name="Group 24"/>
          <p:cNvGrpSpPr/>
          <p:nvPr/>
        </p:nvGrpSpPr>
        <p:grpSpPr>
          <a:xfrm>
            <a:off x="986433" y="7355608"/>
            <a:ext cx="12532678" cy="2548900"/>
            <a:chOff x="-56356" y="-911617"/>
            <a:chExt cx="16710237" cy="3398533"/>
          </a:xfrm>
        </p:grpSpPr>
        <p:sp>
          <p:nvSpPr>
            <p:cNvPr id="25" name="TextBox 25"/>
            <p:cNvSpPr txBox="1"/>
            <p:nvPr/>
          </p:nvSpPr>
          <p:spPr>
            <a:xfrm>
              <a:off x="0" y="1949918"/>
              <a:ext cx="16653881" cy="536998"/>
            </a:xfrm>
            <a:prstGeom prst="rect">
              <a:avLst/>
            </a:prstGeom>
          </p:spPr>
          <p:txBody>
            <a:bodyPr lIns="0" tIns="0" rIns="0" bIns="0" rtlCol="0" anchor="t">
              <a:spAutoFit/>
            </a:bodyPr>
            <a:lstStyle/>
            <a:p>
              <a:pPr>
                <a:lnSpc>
                  <a:spcPts val="3380"/>
                </a:lnSpc>
              </a:pPr>
              <a:endParaRPr/>
            </a:p>
          </p:txBody>
        </p:sp>
        <p:sp>
          <p:nvSpPr>
            <p:cNvPr id="26" name="TextBox 26"/>
            <p:cNvSpPr txBox="1"/>
            <p:nvPr/>
          </p:nvSpPr>
          <p:spPr>
            <a:xfrm>
              <a:off x="-56356" y="-911617"/>
              <a:ext cx="16653881" cy="1551940"/>
            </a:xfrm>
            <a:prstGeom prst="rect">
              <a:avLst/>
            </a:prstGeom>
          </p:spPr>
          <p:txBody>
            <a:bodyPr lIns="0" tIns="0" rIns="0" bIns="0" rtlCol="0" anchor="t">
              <a:spAutoFit/>
            </a:bodyPr>
            <a:lstStyle/>
            <a:p>
              <a:pPr>
                <a:lnSpc>
                  <a:spcPts val="4680"/>
                </a:lnSpc>
              </a:pPr>
              <a:r>
                <a:rPr lang="en-US" sz="3600">
                  <a:solidFill>
                    <a:srgbClr val="FFFAEF"/>
                  </a:solidFill>
                  <a:latin typeface="Baloo"/>
                </a:rPr>
                <a:t>8. Lợi ích của tối ưu hóa hiệu suất Front-End là gì?</a:t>
              </a:r>
            </a:p>
            <a:p>
              <a:pPr>
                <a:lnSpc>
                  <a:spcPts val="4680"/>
                </a:lnSpc>
              </a:pPr>
              <a:endParaRPr lang="en-US" sz="3600">
                <a:solidFill>
                  <a:srgbClr val="FFFAEF"/>
                </a:solidFill>
                <a:latin typeface="Baloo"/>
              </a:endParaRPr>
            </a:p>
          </p:txBody>
        </p:sp>
      </p:grpSp>
      <p:grpSp>
        <p:nvGrpSpPr>
          <p:cNvPr id="27" name="Group 27"/>
          <p:cNvGrpSpPr/>
          <p:nvPr/>
        </p:nvGrpSpPr>
        <p:grpSpPr>
          <a:xfrm>
            <a:off x="973980" y="8404228"/>
            <a:ext cx="12545131" cy="2128709"/>
            <a:chOff x="-72960" y="-1138762"/>
            <a:chExt cx="16726841" cy="2838278"/>
          </a:xfrm>
        </p:grpSpPr>
        <p:sp>
          <p:nvSpPr>
            <p:cNvPr id="28" name="TextBox 28"/>
            <p:cNvSpPr txBox="1"/>
            <p:nvPr/>
          </p:nvSpPr>
          <p:spPr>
            <a:xfrm>
              <a:off x="0" y="1162518"/>
              <a:ext cx="16653881" cy="536998"/>
            </a:xfrm>
            <a:prstGeom prst="rect">
              <a:avLst/>
            </a:prstGeom>
          </p:spPr>
          <p:txBody>
            <a:bodyPr lIns="0" tIns="0" rIns="0" bIns="0" rtlCol="0" anchor="t">
              <a:spAutoFit/>
            </a:bodyPr>
            <a:lstStyle/>
            <a:p>
              <a:pPr>
                <a:lnSpc>
                  <a:spcPts val="3380"/>
                </a:lnSpc>
              </a:pPr>
              <a:endParaRPr/>
            </a:p>
          </p:txBody>
        </p:sp>
        <p:sp>
          <p:nvSpPr>
            <p:cNvPr id="29" name="TextBox 29"/>
            <p:cNvSpPr txBox="1"/>
            <p:nvPr/>
          </p:nvSpPr>
          <p:spPr>
            <a:xfrm>
              <a:off x="-72960" y="-1138762"/>
              <a:ext cx="16653881" cy="764540"/>
            </a:xfrm>
            <a:prstGeom prst="rect">
              <a:avLst/>
            </a:prstGeom>
          </p:spPr>
          <p:txBody>
            <a:bodyPr lIns="0" tIns="0" rIns="0" bIns="0" rtlCol="0" anchor="t">
              <a:spAutoFit/>
            </a:bodyPr>
            <a:lstStyle/>
            <a:p>
              <a:pPr>
                <a:lnSpc>
                  <a:spcPts val="4680"/>
                </a:lnSpc>
              </a:pPr>
              <a:r>
                <a:rPr lang="en-US" sz="3600">
                  <a:solidFill>
                    <a:srgbClr val="FFFAEF"/>
                  </a:solidFill>
                  <a:latin typeface="Baloo"/>
                </a:rPr>
                <a:t>9. Công cụ kiểm tra hiệu suất giao diện người dùng</a:t>
              </a:r>
            </a:p>
          </p:txBody>
        </p:sp>
      </p:grpSp>
      <p:sp>
        <p:nvSpPr>
          <p:cNvPr id="31" name="Google Shape;1189;p50"/>
          <p:cNvSpPr/>
          <p:nvPr/>
        </p:nvSpPr>
        <p:spPr>
          <a:xfrm rot="644663">
            <a:off x="-708343" y="8781568"/>
            <a:ext cx="2762077" cy="1652849"/>
          </a:xfrm>
          <a:custGeom>
            <a:avLst/>
            <a:gdLst/>
            <a:ahLst/>
            <a:cxnLst/>
            <a:rect l="l" t="t" r="r" b="b"/>
            <a:pathLst>
              <a:path w="44448" h="14732" extrusionOk="0">
                <a:moveTo>
                  <a:pt x="19404" y="1"/>
                </a:moveTo>
                <a:cubicBezTo>
                  <a:pt x="15057" y="1"/>
                  <a:pt x="10037" y="4145"/>
                  <a:pt x="10608" y="10721"/>
                </a:cubicBezTo>
                <a:cubicBezTo>
                  <a:pt x="9663" y="8870"/>
                  <a:pt x="8110" y="8098"/>
                  <a:pt x="6505" y="8098"/>
                </a:cubicBezTo>
                <a:cubicBezTo>
                  <a:pt x="3352" y="8098"/>
                  <a:pt x="1" y="11079"/>
                  <a:pt x="676" y="14721"/>
                </a:cubicBezTo>
                <a:lnTo>
                  <a:pt x="676" y="14732"/>
                </a:lnTo>
                <a:lnTo>
                  <a:pt x="44447" y="14732"/>
                </a:lnTo>
                <a:cubicBezTo>
                  <a:pt x="44447" y="14732"/>
                  <a:pt x="43386" y="10348"/>
                  <a:pt x="39397" y="10348"/>
                </a:cubicBezTo>
                <a:cubicBezTo>
                  <a:pt x="38216" y="10348"/>
                  <a:pt x="36778" y="10732"/>
                  <a:pt x="35035" y="11729"/>
                </a:cubicBezTo>
                <a:cubicBezTo>
                  <a:pt x="34870" y="8489"/>
                  <a:pt x="32137" y="5986"/>
                  <a:pt x="29405" y="5986"/>
                </a:cubicBezTo>
                <a:cubicBezTo>
                  <a:pt x="27922" y="5986"/>
                  <a:pt x="26440" y="6723"/>
                  <a:pt x="25368" y="8482"/>
                </a:cubicBezTo>
                <a:cubicBezTo>
                  <a:pt x="25811" y="2552"/>
                  <a:pt x="22815" y="1"/>
                  <a:pt x="19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685800" y="-169523"/>
            <a:ext cx="12573000" cy="1269578"/>
          </a:xfrm>
          <a:prstGeom prst="rect">
            <a:avLst/>
          </a:prstGeom>
        </p:spPr>
        <p:txBody>
          <a:bodyPr wrap="square" lIns="0" tIns="0" rIns="0" bIns="0" rtlCol="0" anchor="t">
            <a:spAutoFit/>
          </a:bodyPr>
          <a:lstStyle/>
          <a:p>
            <a:pPr>
              <a:lnSpc>
                <a:spcPts val="10800"/>
              </a:lnSpc>
            </a:pPr>
            <a:r>
              <a:rPr lang="en-US" sz="6000">
                <a:solidFill>
                  <a:srgbClr val="000000"/>
                </a:solidFill>
                <a:latin typeface="Baloo"/>
              </a:rPr>
              <a:t>Khái </a:t>
            </a:r>
            <a:r>
              <a:rPr lang="en-US" sz="6000" smtClean="0">
                <a:solidFill>
                  <a:srgbClr val="000000"/>
                </a:solidFill>
                <a:latin typeface="Baloo"/>
              </a:rPr>
              <a:t>quát các nội dung quan trọng</a:t>
            </a:r>
            <a:endParaRPr lang="en-US" sz="6000">
              <a:solidFill>
                <a:srgbClr val="000000"/>
              </a:solidFill>
              <a:latin typeface="Baloo"/>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776060">
            <a:off x="12219516" y="-1981356"/>
            <a:ext cx="8338090" cy="7254138"/>
          </a:xfrm>
          <a:prstGeom prst="rect">
            <a:avLst/>
          </a:prstGeom>
        </p:spPr>
      </p:pic>
      <p:grpSp>
        <p:nvGrpSpPr>
          <p:cNvPr id="9" name="Group 9"/>
          <p:cNvGrpSpPr/>
          <p:nvPr/>
        </p:nvGrpSpPr>
        <p:grpSpPr>
          <a:xfrm>
            <a:off x="788554" y="2038855"/>
            <a:ext cx="10817194" cy="6582011"/>
            <a:chOff x="0" y="-38100"/>
            <a:chExt cx="11096294" cy="5935594"/>
          </a:xfrm>
        </p:grpSpPr>
        <p:sp>
          <p:nvSpPr>
            <p:cNvPr id="10" name="TextBox 10"/>
            <p:cNvSpPr txBox="1"/>
            <p:nvPr/>
          </p:nvSpPr>
          <p:spPr>
            <a:xfrm>
              <a:off x="0" y="-38100"/>
              <a:ext cx="11057524" cy="803638"/>
            </a:xfrm>
            <a:prstGeom prst="rect">
              <a:avLst/>
            </a:prstGeom>
          </p:spPr>
          <p:txBody>
            <a:bodyPr lIns="0" tIns="0" rIns="0" bIns="0" rtlCol="0" anchor="t">
              <a:spAutoFit/>
            </a:bodyPr>
            <a:lstStyle/>
            <a:p>
              <a:pPr>
                <a:lnSpc>
                  <a:spcPts val="4680"/>
                </a:lnSpc>
              </a:pPr>
              <a:r>
                <a:rPr lang="en-US" sz="3600" smtClean="0">
                  <a:solidFill>
                    <a:srgbClr val="000000"/>
                  </a:solidFill>
                  <a:latin typeface="Baloo"/>
                </a:rPr>
                <a:t>Kiểm thử giao diện người dùng</a:t>
              </a:r>
              <a:endParaRPr lang="en-US" sz="3600">
                <a:solidFill>
                  <a:srgbClr val="000000"/>
                </a:solidFill>
                <a:latin typeface="Baloo"/>
              </a:endParaRPr>
            </a:p>
          </p:txBody>
        </p:sp>
        <p:sp>
          <p:nvSpPr>
            <p:cNvPr id="11" name="TextBox 11"/>
            <p:cNvSpPr txBox="1"/>
            <p:nvPr/>
          </p:nvSpPr>
          <p:spPr>
            <a:xfrm>
              <a:off x="38770" y="1088479"/>
              <a:ext cx="11057524" cy="4809015"/>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2600" i="1" smtClean="0">
                  <a:solidFill>
                    <a:srgbClr val="000000"/>
                  </a:solidFill>
                  <a:latin typeface="Clear Sans Regular"/>
                </a:rPr>
                <a:t>Là một kỹ thuật kiểm thử để kiểm tra giao diện đồ họa người dùng (GUI), chức năng và khả năng sử dụng của các sản phẩm phần mềm.</a:t>
              </a:r>
            </a:p>
            <a:p>
              <a:pPr marL="457200" indent="-457200">
                <a:lnSpc>
                  <a:spcPct val="150000"/>
                </a:lnSpc>
                <a:buFont typeface="Arial" panose="020B0604020202020204" pitchFamily="34" charset="0"/>
                <a:buChar char="•"/>
              </a:pPr>
              <a:r>
                <a:rPr lang="en-US" sz="2600" i="1" smtClean="0">
                  <a:solidFill>
                    <a:srgbClr val="000000"/>
                  </a:solidFill>
                  <a:latin typeface="Clear Sans Regular"/>
                </a:rPr>
                <a:t>Mục tiêu: kiểm thử các chức năng tổng thể để đảm bảo lớp trình bày không có lỗi với các bản cập nhật tiếp theo.</a:t>
              </a:r>
            </a:p>
            <a:p>
              <a:pPr marL="457200" indent="-457200">
                <a:lnSpc>
                  <a:spcPct val="150000"/>
                </a:lnSpc>
                <a:buFont typeface="Arial" panose="020B0604020202020204" pitchFamily="34" charset="0"/>
                <a:buChar char="•"/>
              </a:pPr>
              <a:r>
                <a:rPr lang="en-US" sz="2600" i="1" smtClean="0">
                  <a:solidFill>
                    <a:srgbClr val="000000"/>
                  </a:solidFill>
                  <a:latin typeface="Clear Sans Regular"/>
                </a:rPr>
                <a:t>Ví dụ:</a:t>
              </a:r>
            </a:p>
            <a:p>
              <a:pPr>
                <a:lnSpc>
                  <a:spcPct val="150000"/>
                </a:lnSpc>
              </a:pPr>
              <a:r>
                <a:rPr lang="en-US" sz="2600">
                  <a:solidFill>
                    <a:srgbClr val="000000"/>
                  </a:solidFill>
                  <a:latin typeface="Clear Sans Regular"/>
                </a:rPr>
                <a:t>	</a:t>
              </a:r>
              <a:r>
                <a:rPr lang="en-US" sz="2600" smtClean="0">
                  <a:solidFill>
                    <a:srgbClr val="000000"/>
                  </a:solidFill>
                  <a:latin typeface="Clear Sans Regular"/>
                </a:rPr>
                <a:t>- K</a:t>
              </a:r>
              <a:r>
                <a:rPr lang="vi-VN" sz="2600" smtClean="0">
                  <a:solidFill>
                    <a:srgbClr val="000000"/>
                  </a:solidFill>
                  <a:latin typeface="Clear Sans Regular"/>
                </a:rPr>
                <a:t>iểm </a:t>
              </a:r>
              <a:r>
                <a:rPr lang="vi-VN" sz="2600">
                  <a:solidFill>
                    <a:srgbClr val="000000"/>
                  </a:solidFill>
                  <a:latin typeface="Clear Sans Regular"/>
                </a:rPr>
                <a:t>tra hiển thị trên các trình duyệt và các thiết bị khác nhau, nếu người dùng thay đổi kích thước màn hình thì hình ảnh và nội dung cần được co lại hoặc không cắt hoặc không chồng chéo nhau. </a:t>
              </a:r>
              <a:endParaRPr lang="en-US" sz="2600" smtClean="0">
                <a:solidFill>
                  <a:srgbClr val="000000"/>
                </a:solidFill>
                <a:latin typeface="Clear Sans Regular"/>
              </a:endParaRPr>
            </a:p>
            <a:p>
              <a:pPr marL="457200" indent="-457200">
                <a:lnSpc>
                  <a:spcPct val="150000"/>
                </a:lnSpc>
                <a:buFontTx/>
                <a:buChar char="-"/>
              </a:pPr>
              <a:endParaRPr lang="en-US" sz="2600" smtClean="0">
                <a:solidFill>
                  <a:srgbClr val="000000"/>
                </a:solidFill>
                <a:latin typeface="Clear Sans Regular"/>
              </a:endParaRPr>
            </a:p>
          </p:txBody>
        </p:sp>
      </p:grpSp>
      <p:sp>
        <p:nvSpPr>
          <p:cNvPr id="12" name="TextBox 12"/>
          <p:cNvSpPr txBox="1"/>
          <p:nvPr/>
        </p:nvSpPr>
        <p:spPr>
          <a:xfrm>
            <a:off x="14111545" y="990600"/>
            <a:ext cx="3147755" cy="602729"/>
          </a:xfrm>
          <a:prstGeom prst="rect">
            <a:avLst/>
          </a:prstGeom>
        </p:spPr>
        <p:txBody>
          <a:bodyPr lIns="0" tIns="0" rIns="0" bIns="0" rtlCol="0" anchor="t">
            <a:spAutoFit/>
          </a:bodyPr>
          <a:lstStyle/>
          <a:p>
            <a:pPr algn="r">
              <a:lnSpc>
                <a:spcPts val="4680"/>
              </a:lnSpc>
              <a:spcBef>
                <a:spcPct val="0"/>
              </a:spcBef>
            </a:pPr>
            <a:r>
              <a:rPr lang="en-US" sz="3600" smtClean="0">
                <a:solidFill>
                  <a:srgbClr val="000000"/>
                </a:solidFill>
                <a:latin typeface="Baloo"/>
              </a:rPr>
              <a:t>Nhóm 13</a:t>
            </a:r>
            <a:endParaRPr lang="en-US" sz="3600">
              <a:solidFill>
                <a:srgbClr val="000000"/>
              </a:solidFill>
              <a:latin typeface="Baloo"/>
            </a:endParaRPr>
          </a:p>
        </p:txBody>
      </p:sp>
      <p:pic>
        <p:nvPicPr>
          <p:cNvPr id="13" name="Picture 12" descr="https://securitybox.vn/wp-content/uploads/2021/06/kiem-thu-giao-dien-website-1.png"/>
          <p:cNvPicPr/>
          <p:nvPr/>
        </p:nvPicPr>
        <p:blipFill>
          <a:blip r:embed="rId4">
            <a:extLst>
              <a:ext uri="{28A0092B-C50C-407E-A947-70E740481C1C}">
                <a14:useLocalDpi xmlns:a14="http://schemas.microsoft.com/office/drawing/2010/main" val="0"/>
              </a:ext>
            </a:extLst>
          </a:blip>
          <a:srcRect/>
          <a:stretch>
            <a:fillRect/>
          </a:stretch>
        </p:blipFill>
        <p:spPr bwMode="auto">
          <a:xfrm>
            <a:off x="11575041" y="4503519"/>
            <a:ext cx="5878195" cy="4263390"/>
          </a:xfrm>
          <a:prstGeom prst="rect">
            <a:avLst/>
          </a:prstGeom>
          <a:noFill/>
          <a:ln>
            <a:noFill/>
          </a:ln>
        </p:spPr>
      </p:pic>
      <p:sp>
        <p:nvSpPr>
          <p:cNvPr id="16" name="TextBox 12"/>
          <p:cNvSpPr txBox="1"/>
          <p:nvPr/>
        </p:nvSpPr>
        <p:spPr>
          <a:xfrm>
            <a:off x="11811000" y="9135931"/>
            <a:ext cx="5867400" cy="521297"/>
          </a:xfrm>
          <a:prstGeom prst="rect">
            <a:avLst/>
          </a:prstGeom>
        </p:spPr>
        <p:txBody>
          <a:bodyPr wrap="square" lIns="0" tIns="0" rIns="0" bIns="0" rtlCol="0" anchor="t">
            <a:spAutoFit/>
          </a:bodyPr>
          <a:lstStyle/>
          <a:p>
            <a:pPr algn="ctr">
              <a:lnSpc>
                <a:spcPts val="4680"/>
              </a:lnSpc>
              <a:spcBef>
                <a:spcPct val="0"/>
              </a:spcBef>
            </a:pPr>
            <a:r>
              <a:rPr lang="en-US" i="1">
                <a:latin typeface="Baloo" panose="020B0604020202020204" charset="0"/>
                <a:cs typeface="Baloo" panose="020B0604020202020204" charset="0"/>
              </a:rPr>
              <a:t>Hình ảnh: Bố cục trang web trên các thiết bị khác nhau </a:t>
            </a:r>
            <a:endParaRPr lang="en-US" i="1">
              <a:solidFill>
                <a:srgbClr val="000000"/>
              </a:solidFill>
              <a:latin typeface="Baloo" panose="020B0604020202020204" charset="0"/>
              <a:cs typeface="Baloo" panose="020B06040202020202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2"/>
          <p:cNvSpPr txBox="1"/>
          <p:nvPr/>
        </p:nvSpPr>
        <p:spPr>
          <a:xfrm>
            <a:off x="685800" y="-169523"/>
            <a:ext cx="12573000" cy="1269578"/>
          </a:xfrm>
          <a:prstGeom prst="rect">
            <a:avLst/>
          </a:prstGeom>
        </p:spPr>
        <p:txBody>
          <a:bodyPr wrap="square" lIns="0" tIns="0" rIns="0" bIns="0" rtlCol="0" anchor="t">
            <a:spAutoFit/>
          </a:bodyPr>
          <a:lstStyle/>
          <a:p>
            <a:pPr>
              <a:lnSpc>
                <a:spcPts val="10800"/>
              </a:lnSpc>
            </a:pPr>
            <a:r>
              <a:rPr lang="en-US" sz="6000">
                <a:solidFill>
                  <a:srgbClr val="000000"/>
                </a:solidFill>
                <a:latin typeface="Baloo"/>
              </a:rPr>
              <a:t>Khái </a:t>
            </a:r>
            <a:r>
              <a:rPr lang="en-US" sz="6000" smtClean="0">
                <a:solidFill>
                  <a:srgbClr val="000000"/>
                </a:solidFill>
                <a:latin typeface="Baloo"/>
              </a:rPr>
              <a:t>quát các nội dung quan trọng</a:t>
            </a:r>
            <a:endParaRPr lang="en-US" sz="6000">
              <a:solidFill>
                <a:srgbClr val="000000"/>
              </a:solidFill>
              <a:latin typeface="Baloo"/>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776060">
            <a:off x="12281123" y="-2033740"/>
            <a:ext cx="8338090" cy="7254138"/>
          </a:xfrm>
          <a:prstGeom prst="rect">
            <a:avLst/>
          </a:prstGeom>
        </p:spPr>
      </p:pic>
      <p:grpSp>
        <p:nvGrpSpPr>
          <p:cNvPr id="9" name="Group 9"/>
          <p:cNvGrpSpPr/>
          <p:nvPr/>
        </p:nvGrpSpPr>
        <p:grpSpPr>
          <a:xfrm>
            <a:off x="790880" y="2583863"/>
            <a:ext cx="12239320" cy="2993336"/>
            <a:chOff x="0" y="-38100"/>
            <a:chExt cx="12555113" cy="2699362"/>
          </a:xfrm>
        </p:grpSpPr>
        <p:sp>
          <p:nvSpPr>
            <p:cNvPr id="10" name="TextBox 10"/>
            <p:cNvSpPr txBox="1"/>
            <p:nvPr/>
          </p:nvSpPr>
          <p:spPr>
            <a:xfrm>
              <a:off x="0" y="-38100"/>
              <a:ext cx="12555113" cy="543535"/>
            </a:xfrm>
            <a:prstGeom prst="rect">
              <a:avLst/>
            </a:prstGeom>
          </p:spPr>
          <p:txBody>
            <a:bodyPr wrap="square" lIns="0" tIns="0" rIns="0" bIns="0" rtlCol="0" anchor="t">
              <a:spAutoFit/>
            </a:bodyPr>
            <a:lstStyle/>
            <a:p>
              <a:pPr>
                <a:lnSpc>
                  <a:spcPts val="4680"/>
                </a:lnSpc>
              </a:pPr>
              <a:r>
                <a:rPr lang="vi-VN" sz="3600" smtClean="0">
                  <a:solidFill>
                    <a:srgbClr val="000000"/>
                  </a:solidFill>
                  <a:latin typeface="Baloo"/>
                </a:rPr>
                <a:t>Cách </a:t>
              </a:r>
              <a:r>
                <a:rPr lang="vi-VN" sz="3600">
                  <a:solidFill>
                    <a:srgbClr val="000000"/>
                  </a:solidFill>
                  <a:latin typeface="Baloo"/>
                </a:rPr>
                <a:t>tạo kế hoạch kiểm tra giao diện người dùng cho web</a:t>
              </a:r>
              <a:endParaRPr lang="en-US" sz="3600">
                <a:solidFill>
                  <a:srgbClr val="000000"/>
                </a:solidFill>
                <a:latin typeface="Baloo"/>
              </a:endParaRPr>
            </a:p>
          </p:txBody>
        </p:sp>
        <p:sp>
          <p:nvSpPr>
            <p:cNvPr id="11" name="TextBox 11"/>
            <p:cNvSpPr txBox="1"/>
            <p:nvPr/>
          </p:nvSpPr>
          <p:spPr>
            <a:xfrm>
              <a:off x="38770" y="1088479"/>
              <a:ext cx="11057524" cy="1572783"/>
            </a:xfrm>
            <a:prstGeom prst="rect">
              <a:avLst/>
            </a:prstGeom>
          </p:spPr>
          <p:txBody>
            <a:bodyPr lIns="0" tIns="0" rIns="0" bIns="0" rtlCol="0" anchor="t">
              <a:spAutoFit/>
            </a:bodyPr>
            <a:lstStyle/>
            <a:p>
              <a:pPr marL="457200" indent="-457200">
                <a:lnSpc>
                  <a:spcPts val="3380"/>
                </a:lnSpc>
                <a:buFont typeface="Arial" panose="020B0604020202020204" pitchFamily="34" charset="0"/>
                <a:buChar char="•"/>
              </a:pPr>
              <a:r>
                <a:rPr lang="en-US" sz="2600" i="1">
                  <a:solidFill>
                    <a:srgbClr val="000000"/>
                  </a:solidFill>
                  <a:latin typeface="Clear Sans Regular"/>
                </a:rPr>
                <a:t>L</a:t>
              </a:r>
              <a:r>
                <a:rPr lang="vi-VN" sz="2600" i="1" smtClean="0">
                  <a:solidFill>
                    <a:srgbClr val="000000"/>
                  </a:solidFill>
                  <a:latin typeface="Clear Sans Regular"/>
                </a:rPr>
                <a:t>à </a:t>
              </a:r>
              <a:r>
                <a:rPr lang="vi-VN" sz="2600" i="1">
                  <a:solidFill>
                    <a:srgbClr val="000000"/>
                  </a:solidFill>
                  <a:latin typeface="Clear Sans Regular"/>
                </a:rPr>
                <a:t>bước rất quan trọng và là bước đầu tiên trong quá trình thử nghiệm ứng dụng </a:t>
              </a:r>
              <a:r>
                <a:rPr lang="vi-VN" sz="2600" i="1" smtClean="0">
                  <a:solidFill>
                    <a:srgbClr val="000000"/>
                  </a:solidFill>
                  <a:latin typeface="Clear Sans Regular"/>
                </a:rPr>
                <a:t>web</a:t>
              </a:r>
              <a:r>
                <a:rPr lang="en-US" sz="2600" i="1" smtClean="0">
                  <a:solidFill>
                    <a:srgbClr val="000000"/>
                  </a:solidFill>
                  <a:latin typeface="Clear Sans Regular"/>
                </a:rPr>
                <a:t>.</a:t>
              </a:r>
            </a:p>
            <a:p>
              <a:pPr>
                <a:lnSpc>
                  <a:spcPts val="3380"/>
                </a:lnSpc>
              </a:pPr>
              <a:endParaRPr lang="en-US" sz="2600" i="1" smtClean="0">
                <a:solidFill>
                  <a:srgbClr val="000000"/>
                </a:solidFill>
                <a:latin typeface="Clear Sans Regular"/>
              </a:endParaRPr>
            </a:p>
            <a:p>
              <a:pPr marL="457200" indent="-457200">
                <a:lnSpc>
                  <a:spcPts val="3380"/>
                </a:lnSpc>
                <a:buFont typeface="Arial" panose="020B0604020202020204" pitchFamily="34" charset="0"/>
                <a:buChar char="•"/>
              </a:pPr>
              <a:r>
                <a:rPr lang="en-US" sz="2600" i="1" smtClean="0">
                  <a:solidFill>
                    <a:srgbClr val="000000"/>
                  </a:solidFill>
                  <a:latin typeface="Clear Sans Regular"/>
                </a:rPr>
                <a:t>Quy trình (gồm 4 bước)</a:t>
              </a:r>
            </a:p>
          </p:txBody>
        </p:sp>
      </p:grpSp>
      <p:sp>
        <p:nvSpPr>
          <p:cNvPr id="12" name="TextBox 12"/>
          <p:cNvSpPr txBox="1"/>
          <p:nvPr/>
        </p:nvSpPr>
        <p:spPr>
          <a:xfrm>
            <a:off x="14111545" y="990600"/>
            <a:ext cx="3147755" cy="602729"/>
          </a:xfrm>
          <a:prstGeom prst="rect">
            <a:avLst/>
          </a:prstGeom>
        </p:spPr>
        <p:txBody>
          <a:bodyPr lIns="0" tIns="0" rIns="0" bIns="0" rtlCol="0" anchor="t">
            <a:spAutoFit/>
          </a:bodyPr>
          <a:lstStyle/>
          <a:p>
            <a:pPr algn="r">
              <a:lnSpc>
                <a:spcPts val="4680"/>
              </a:lnSpc>
              <a:spcBef>
                <a:spcPct val="0"/>
              </a:spcBef>
            </a:pPr>
            <a:r>
              <a:rPr lang="en-US" sz="3600" smtClean="0">
                <a:solidFill>
                  <a:srgbClr val="000000"/>
                </a:solidFill>
                <a:latin typeface="Baloo"/>
              </a:rPr>
              <a:t>Nhóm 13</a:t>
            </a:r>
            <a:endParaRPr lang="en-US" sz="3600">
              <a:solidFill>
                <a:srgbClr val="000000"/>
              </a:solidFill>
              <a:latin typeface="Baloo"/>
            </a:endParaRPr>
          </a:p>
        </p:txBody>
      </p:sp>
      <p:graphicFrame>
        <p:nvGraphicFramePr>
          <p:cNvPr id="14" name="Diagram 13"/>
          <p:cNvGraphicFramePr/>
          <p:nvPr>
            <p:extLst>
              <p:ext uri="{D42A27DB-BD31-4B8C-83A1-F6EECF244321}">
                <p14:modId xmlns:p14="http://schemas.microsoft.com/office/powerpoint/2010/main" val="1399140284"/>
              </p:ext>
            </p:extLst>
          </p:nvPr>
        </p:nvGraphicFramePr>
        <p:xfrm>
          <a:off x="666750" y="6362700"/>
          <a:ext cx="16535400" cy="3049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89745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2"/>
          <p:cNvSpPr txBox="1"/>
          <p:nvPr/>
        </p:nvSpPr>
        <p:spPr>
          <a:xfrm>
            <a:off x="762000" y="227184"/>
            <a:ext cx="12573000" cy="1269578"/>
          </a:xfrm>
          <a:prstGeom prst="rect">
            <a:avLst/>
          </a:prstGeom>
        </p:spPr>
        <p:txBody>
          <a:bodyPr wrap="square" lIns="0" tIns="0" rIns="0" bIns="0" rtlCol="0" anchor="t">
            <a:spAutoFit/>
          </a:bodyPr>
          <a:lstStyle/>
          <a:p>
            <a:pPr>
              <a:lnSpc>
                <a:spcPts val="10800"/>
              </a:lnSpc>
            </a:pPr>
            <a:r>
              <a:rPr lang="en-US" sz="6000">
                <a:solidFill>
                  <a:srgbClr val="000000"/>
                </a:solidFill>
                <a:latin typeface="Baloo"/>
              </a:rPr>
              <a:t>Khái </a:t>
            </a:r>
            <a:r>
              <a:rPr lang="en-US" sz="6000" smtClean="0">
                <a:solidFill>
                  <a:srgbClr val="000000"/>
                </a:solidFill>
                <a:latin typeface="Baloo"/>
              </a:rPr>
              <a:t>quát các nội dung quan trọng</a:t>
            </a:r>
            <a:endParaRPr lang="en-US" sz="6000">
              <a:solidFill>
                <a:srgbClr val="000000"/>
              </a:solidFill>
              <a:latin typeface="Baloo"/>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776060">
            <a:off x="12281123" y="-2033740"/>
            <a:ext cx="8338090" cy="7254138"/>
          </a:xfrm>
          <a:prstGeom prst="rect">
            <a:avLst/>
          </a:prstGeom>
        </p:spPr>
      </p:pic>
      <p:grpSp>
        <p:nvGrpSpPr>
          <p:cNvPr id="9" name="Group 9"/>
          <p:cNvGrpSpPr/>
          <p:nvPr/>
        </p:nvGrpSpPr>
        <p:grpSpPr>
          <a:xfrm>
            <a:off x="838200" y="2782253"/>
            <a:ext cx="15134920" cy="5153892"/>
            <a:chOff x="0" y="-38100"/>
            <a:chExt cx="12555113" cy="3758834"/>
          </a:xfrm>
        </p:grpSpPr>
        <p:sp>
          <p:nvSpPr>
            <p:cNvPr id="10" name="TextBox 10"/>
            <p:cNvSpPr txBox="1"/>
            <p:nvPr/>
          </p:nvSpPr>
          <p:spPr>
            <a:xfrm>
              <a:off x="0" y="-38100"/>
              <a:ext cx="12555113" cy="543535"/>
            </a:xfrm>
            <a:prstGeom prst="rect">
              <a:avLst/>
            </a:prstGeom>
          </p:spPr>
          <p:txBody>
            <a:bodyPr wrap="square" lIns="0" tIns="0" rIns="0" bIns="0" rtlCol="0" anchor="t">
              <a:spAutoFit/>
            </a:bodyPr>
            <a:lstStyle/>
            <a:p>
              <a:pPr>
                <a:lnSpc>
                  <a:spcPts val="4680"/>
                </a:lnSpc>
              </a:pPr>
              <a:r>
                <a:rPr lang="vi-VN" sz="3600" smtClean="0">
                  <a:solidFill>
                    <a:srgbClr val="000000"/>
                  </a:solidFill>
                  <a:latin typeface="Baloo"/>
                </a:rPr>
                <a:t>Tại sao phải tạo kế hoạch kiểm thử giao diện người dùng ?</a:t>
              </a:r>
              <a:endParaRPr lang="en-US" sz="3600">
                <a:solidFill>
                  <a:srgbClr val="000000"/>
                </a:solidFill>
                <a:latin typeface="Baloo"/>
              </a:endParaRPr>
            </a:p>
          </p:txBody>
        </p:sp>
        <p:sp>
          <p:nvSpPr>
            <p:cNvPr id="11" name="TextBox 11"/>
            <p:cNvSpPr txBox="1"/>
            <p:nvPr/>
          </p:nvSpPr>
          <p:spPr>
            <a:xfrm>
              <a:off x="38770" y="1088479"/>
              <a:ext cx="11057524" cy="2632255"/>
            </a:xfrm>
            <a:prstGeom prst="rect">
              <a:avLst/>
            </a:prstGeom>
          </p:spPr>
          <p:txBody>
            <a:bodyPr lIns="0" tIns="0" rIns="0" bIns="0" rtlCol="0" anchor="t">
              <a:spAutoFit/>
            </a:bodyPr>
            <a:lstStyle/>
            <a:p>
              <a:pPr marL="457200" indent="-457200">
                <a:lnSpc>
                  <a:spcPct val="200000"/>
                </a:lnSpc>
                <a:buFont typeface="Arial" panose="020B0604020202020204" pitchFamily="34" charset="0"/>
                <a:buChar char="•"/>
              </a:pPr>
              <a:r>
                <a:rPr lang="vi-VN" sz="2600" i="1" smtClean="0">
                  <a:solidFill>
                    <a:srgbClr val="000000"/>
                  </a:solidFill>
                  <a:latin typeface="Clear Sans Regular"/>
                </a:rPr>
                <a:t>Kế </a:t>
              </a:r>
              <a:r>
                <a:rPr lang="vi-VN" sz="2600" i="1">
                  <a:solidFill>
                    <a:srgbClr val="000000"/>
                  </a:solidFill>
                  <a:latin typeface="Clear Sans Regular"/>
                </a:rPr>
                <a:t>hoạch Kiểm tra giao diện người dùng giúp bạn xác </a:t>
              </a:r>
              <a:r>
                <a:rPr lang="vi-VN" sz="2600" i="1" smtClean="0">
                  <a:solidFill>
                    <a:srgbClr val="000000"/>
                  </a:solidFill>
                  <a:latin typeface="Clear Sans Regular"/>
                </a:rPr>
                <a:t>định</a:t>
              </a:r>
              <a:r>
                <a:rPr lang="en-US" sz="2600" i="1" smtClean="0">
                  <a:solidFill>
                    <a:srgbClr val="000000"/>
                  </a:solidFill>
                  <a:latin typeface="Clear Sans Regular"/>
                </a:rPr>
                <a:t>: trình duyệt, hệ điều hành,..</a:t>
              </a:r>
            </a:p>
            <a:p>
              <a:pPr marL="457200" indent="-457200">
                <a:lnSpc>
                  <a:spcPct val="200000"/>
                </a:lnSpc>
                <a:buFont typeface="Arial" panose="020B0604020202020204" pitchFamily="34" charset="0"/>
                <a:buChar char="•"/>
              </a:pPr>
              <a:r>
                <a:rPr lang="en-US" sz="2600" i="1" smtClean="0">
                  <a:solidFill>
                    <a:srgbClr val="000000"/>
                  </a:solidFill>
                  <a:latin typeface="Clear Sans Regular"/>
                </a:rPr>
                <a:t>Nhận được nhiều lợi ích như:</a:t>
              </a:r>
            </a:p>
            <a:p>
              <a:pPr marL="457200" indent="-457200">
                <a:lnSpc>
                  <a:spcPct val="200000"/>
                </a:lnSpc>
                <a:buFontTx/>
                <a:buChar char="-"/>
              </a:pPr>
              <a:r>
                <a:rPr lang="en-US" sz="2600" smtClean="0">
                  <a:solidFill>
                    <a:srgbClr val="000000"/>
                  </a:solidFill>
                  <a:latin typeface="Clear Sans Regular"/>
                </a:rPr>
                <a:t>C</a:t>
              </a:r>
              <a:r>
                <a:rPr lang="vi-VN" sz="2600" smtClean="0">
                  <a:solidFill>
                    <a:srgbClr val="000000"/>
                  </a:solidFill>
                  <a:latin typeface="Clear Sans Regular"/>
                </a:rPr>
                <a:t>ó </a:t>
              </a:r>
              <a:r>
                <a:rPr lang="vi-VN" sz="2600">
                  <a:solidFill>
                    <a:srgbClr val="000000"/>
                  </a:solidFill>
                  <a:latin typeface="Clear Sans Regular"/>
                </a:rPr>
                <a:t>được sự rõ ràng một cách đầy đủ về phạm vi của dự </a:t>
              </a:r>
              <a:r>
                <a:rPr lang="vi-VN" sz="2600" smtClean="0">
                  <a:solidFill>
                    <a:srgbClr val="000000"/>
                  </a:solidFill>
                  <a:latin typeface="Clear Sans Regular"/>
                </a:rPr>
                <a:t>án</a:t>
              </a:r>
              <a:r>
                <a:rPr lang="en-US" sz="2600" smtClean="0">
                  <a:solidFill>
                    <a:srgbClr val="000000"/>
                  </a:solidFill>
                  <a:latin typeface="Clear Sans Regular"/>
                </a:rPr>
                <a:t>.</a:t>
              </a:r>
            </a:p>
            <a:p>
              <a:pPr marL="457200" indent="-457200">
                <a:lnSpc>
                  <a:spcPct val="200000"/>
                </a:lnSpc>
                <a:buFontTx/>
                <a:buChar char="-"/>
              </a:pPr>
              <a:r>
                <a:rPr lang="en-US" sz="2600" smtClean="0">
                  <a:solidFill>
                    <a:srgbClr val="000000"/>
                  </a:solidFill>
                  <a:latin typeface="Clear Sans Regular"/>
                </a:rPr>
                <a:t>Mang </a:t>
              </a:r>
              <a:r>
                <a:rPr lang="en-US" sz="2600">
                  <a:solidFill>
                    <a:srgbClr val="000000"/>
                  </a:solidFill>
                  <a:latin typeface="Clear Sans Regular"/>
                </a:rPr>
                <a:t>lại niềm tin trong việc triển khai dự án.</a:t>
              </a:r>
            </a:p>
            <a:p>
              <a:pPr marL="457200" indent="-457200">
                <a:lnSpc>
                  <a:spcPts val="3380"/>
                </a:lnSpc>
                <a:buFontTx/>
                <a:buChar char="-"/>
              </a:pPr>
              <a:endParaRPr lang="en-US" sz="2600" i="1" smtClean="0">
                <a:solidFill>
                  <a:srgbClr val="000000"/>
                </a:solidFill>
                <a:latin typeface="Clear Sans Regular"/>
              </a:endParaRPr>
            </a:p>
          </p:txBody>
        </p:sp>
      </p:grpSp>
      <p:sp>
        <p:nvSpPr>
          <p:cNvPr id="12" name="TextBox 12"/>
          <p:cNvSpPr txBox="1"/>
          <p:nvPr/>
        </p:nvSpPr>
        <p:spPr>
          <a:xfrm>
            <a:off x="14111545" y="990600"/>
            <a:ext cx="3147755" cy="602729"/>
          </a:xfrm>
          <a:prstGeom prst="rect">
            <a:avLst/>
          </a:prstGeom>
        </p:spPr>
        <p:txBody>
          <a:bodyPr lIns="0" tIns="0" rIns="0" bIns="0" rtlCol="0" anchor="t">
            <a:spAutoFit/>
          </a:bodyPr>
          <a:lstStyle/>
          <a:p>
            <a:pPr algn="r">
              <a:lnSpc>
                <a:spcPts val="4680"/>
              </a:lnSpc>
              <a:spcBef>
                <a:spcPct val="0"/>
              </a:spcBef>
            </a:pPr>
            <a:r>
              <a:rPr lang="en-US" sz="3600" smtClean="0">
                <a:solidFill>
                  <a:srgbClr val="000000"/>
                </a:solidFill>
                <a:latin typeface="Baloo"/>
              </a:rPr>
              <a:t>Nhóm 13</a:t>
            </a:r>
            <a:endParaRPr lang="en-US" sz="3600">
              <a:solidFill>
                <a:srgbClr val="000000"/>
              </a:solidFill>
              <a:latin typeface="Baloo"/>
            </a:endParaRPr>
          </a:p>
        </p:txBody>
      </p:sp>
    </p:spTree>
    <p:extLst>
      <p:ext uri="{BB962C8B-B14F-4D97-AF65-F5344CB8AC3E}">
        <p14:creationId xmlns:p14="http://schemas.microsoft.com/office/powerpoint/2010/main" val="41924470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2"/>
          <p:cNvSpPr txBox="1"/>
          <p:nvPr/>
        </p:nvSpPr>
        <p:spPr>
          <a:xfrm>
            <a:off x="685800" y="-169523"/>
            <a:ext cx="12573000" cy="1269578"/>
          </a:xfrm>
          <a:prstGeom prst="rect">
            <a:avLst/>
          </a:prstGeom>
        </p:spPr>
        <p:txBody>
          <a:bodyPr wrap="square" lIns="0" tIns="0" rIns="0" bIns="0" rtlCol="0" anchor="t">
            <a:spAutoFit/>
          </a:bodyPr>
          <a:lstStyle/>
          <a:p>
            <a:pPr>
              <a:lnSpc>
                <a:spcPts val="10800"/>
              </a:lnSpc>
            </a:pPr>
            <a:r>
              <a:rPr lang="en-US" sz="6000">
                <a:solidFill>
                  <a:srgbClr val="000000"/>
                </a:solidFill>
                <a:latin typeface="Baloo"/>
              </a:rPr>
              <a:t>Khái </a:t>
            </a:r>
            <a:r>
              <a:rPr lang="en-US" sz="6000" smtClean="0">
                <a:solidFill>
                  <a:srgbClr val="000000"/>
                </a:solidFill>
                <a:latin typeface="Baloo"/>
              </a:rPr>
              <a:t>quát các nội dung quan trọng</a:t>
            </a:r>
            <a:endParaRPr lang="en-US" sz="6000">
              <a:solidFill>
                <a:srgbClr val="000000"/>
              </a:solidFill>
              <a:latin typeface="Baloo"/>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776060">
            <a:off x="12281123" y="-2033740"/>
            <a:ext cx="8338090" cy="7254138"/>
          </a:xfrm>
          <a:prstGeom prst="rect">
            <a:avLst/>
          </a:prstGeom>
        </p:spPr>
      </p:pic>
      <p:grpSp>
        <p:nvGrpSpPr>
          <p:cNvPr id="9" name="Group 9"/>
          <p:cNvGrpSpPr/>
          <p:nvPr/>
        </p:nvGrpSpPr>
        <p:grpSpPr>
          <a:xfrm>
            <a:off x="457200" y="1651034"/>
            <a:ext cx="16802099" cy="3525511"/>
            <a:chOff x="0" y="-38100"/>
            <a:chExt cx="13704962" cy="992344"/>
          </a:xfrm>
        </p:grpSpPr>
        <p:sp>
          <p:nvSpPr>
            <p:cNvPr id="10" name="TextBox 10"/>
            <p:cNvSpPr txBox="1"/>
            <p:nvPr/>
          </p:nvSpPr>
          <p:spPr>
            <a:xfrm>
              <a:off x="0" y="-38100"/>
              <a:ext cx="12555113" cy="543535"/>
            </a:xfrm>
            <a:prstGeom prst="rect">
              <a:avLst/>
            </a:prstGeom>
          </p:spPr>
          <p:txBody>
            <a:bodyPr wrap="square" lIns="0" tIns="0" rIns="0" bIns="0" rtlCol="0" anchor="t">
              <a:spAutoFit/>
            </a:bodyPr>
            <a:lstStyle/>
            <a:p>
              <a:pPr>
                <a:lnSpc>
                  <a:spcPts val="4680"/>
                </a:lnSpc>
              </a:pPr>
              <a:r>
                <a:rPr lang="vi-VN" sz="3600" smtClean="0">
                  <a:solidFill>
                    <a:srgbClr val="000000"/>
                  </a:solidFill>
                  <a:latin typeface="Baloo"/>
                </a:rPr>
                <a:t>Các </a:t>
              </a:r>
              <a:r>
                <a:rPr lang="vi-VN" sz="3600">
                  <a:solidFill>
                    <a:srgbClr val="000000"/>
                  </a:solidFill>
                  <a:latin typeface="Baloo"/>
                </a:rPr>
                <a:t>công cụ kiểm thử giao diện người dùng</a:t>
              </a:r>
              <a:endParaRPr lang="en-US" sz="3600">
                <a:solidFill>
                  <a:srgbClr val="000000"/>
                </a:solidFill>
                <a:latin typeface="Baloo"/>
              </a:endParaRPr>
            </a:p>
          </p:txBody>
        </p:sp>
        <p:sp>
          <p:nvSpPr>
            <p:cNvPr id="11" name="TextBox 11"/>
            <p:cNvSpPr txBox="1"/>
            <p:nvPr/>
          </p:nvSpPr>
          <p:spPr>
            <a:xfrm>
              <a:off x="186462" y="297866"/>
              <a:ext cx="13518500" cy="656378"/>
            </a:xfrm>
            <a:prstGeom prst="rect">
              <a:avLst/>
            </a:prstGeom>
          </p:spPr>
          <p:txBody>
            <a:bodyPr wrap="square" lIns="0" tIns="0" rIns="0" bIns="0" rtlCol="0" anchor="t">
              <a:spAutoFit/>
            </a:bodyPr>
            <a:lstStyle/>
            <a:p>
              <a:pPr marL="514350" indent="-514350">
                <a:lnSpc>
                  <a:spcPct val="150000"/>
                </a:lnSpc>
                <a:buFont typeface="+mj-lt"/>
                <a:buAutoNum type="arabicPeriod"/>
              </a:pPr>
              <a:r>
                <a:rPr lang="en-US" sz="2600" i="1">
                  <a:solidFill>
                    <a:srgbClr val="000000"/>
                  </a:solidFill>
                  <a:latin typeface="Clear Sans Regular"/>
                </a:rPr>
                <a:t>Công cụ kiểm thử đa trình duyệt (Cross-Browser Testing </a:t>
              </a:r>
              <a:r>
                <a:rPr lang="en-US" sz="2600" i="1" smtClean="0">
                  <a:solidFill>
                    <a:srgbClr val="000000"/>
                  </a:solidFill>
                  <a:latin typeface="Clear Sans Regular"/>
                </a:rPr>
                <a:t>Tool).</a:t>
              </a:r>
            </a:p>
            <a:p>
              <a:pPr marL="457200" indent="-457200">
                <a:lnSpc>
                  <a:spcPct val="150000"/>
                </a:lnSpc>
                <a:buFontTx/>
                <a:buChar char="-"/>
              </a:pPr>
              <a:r>
                <a:rPr lang="en-US" sz="2600" i="1" smtClean="0">
                  <a:solidFill>
                    <a:srgbClr val="000000"/>
                  </a:solidFill>
                  <a:latin typeface="Clear Sans Regular"/>
                </a:rPr>
                <a:t>Công cụ trực tuyến: LambdaTest  </a:t>
              </a:r>
              <a:r>
                <a:rPr lang="en-US" sz="2600" i="1">
                  <a:solidFill>
                    <a:srgbClr val="000000"/>
                  </a:solidFill>
                  <a:latin typeface="Clear Sans Regular"/>
                </a:rPr>
                <a:t>( https://app.lambdatest.com/ ): cung cấp các tính năng: Kiểm thử thời gian thực, Kiểm thử khả năng đáp </a:t>
              </a:r>
              <a:r>
                <a:rPr lang="en-US" sz="2600" i="1" smtClean="0">
                  <a:solidFill>
                    <a:srgbClr val="000000"/>
                  </a:solidFill>
                  <a:latin typeface="Clear Sans Regular"/>
                </a:rPr>
                <a:t>ứng , </a:t>
              </a:r>
              <a:r>
                <a:rPr lang="en-US" sz="2600" i="1">
                  <a:solidFill>
                    <a:srgbClr val="000000"/>
                  </a:solidFill>
                  <a:latin typeface="Clear Sans Regular"/>
                </a:rPr>
                <a:t>Chụp ảnh màn hình tự động của các bài kiểm </a:t>
              </a:r>
              <a:r>
                <a:rPr lang="en-US" sz="2600" i="1" smtClean="0">
                  <a:solidFill>
                    <a:srgbClr val="000000"/>
                  </a:solidFill>
                  <a:latin typeface="Clear Sans Regular"/>
                </a:rPr>
                <a:t>tra,.. </a:t>
              </a:r>
              <a:endParaRPr lang="en-US" sz="2600" i="1">
                <a:solidFill>
                  <a:srgbClr val="000000"/>
                </a:solidFill>
                <a:latin typeface="Clear Sans Regular"/>
              </a:endParaRPr>
            </a:p>
            <a:p>
              <a:pPr marL="457200" indent="-457200">
                <a:lnSpc>
                  <a:spcPct val="150000"/>
                </a:lnSpc>
                <a:buFontTx/>
                <a:buChar char="-"/>
              </a:pPr>
              <a:r>
                <a:rPr lang="en-US" sz="2600" i="1">
                  <a:solidFill>
                    <a:srgbClr val="000000"/>
                  </a:solidFill>
                  <a:latin typeface="Clear Sans Regular"/>
                </a:rPr>
                <a:t>Ví dụ trên trang web của nhóm: http://tech-buzz.net/</a:t>
              </a:r>
            </a:p>
          </p:txBody>
        </p:sp>
      </p:grpSp>
      <p:sp>
        <p:nvSpPr>
          <p:cNvPr id="12" name="TextBox 12"/>
          <p:cNvSpPr txBox="1"/>
          <p:nvPr/>
        </p:nvSpPr>
        <p:spPr>
          <a:xfrm>
            <a:off x="14111545" y="990600"/>
            <a:ext cx="3147755" cy="602729"/>
          </a:xfrm>
          <a:prstGeom prst="rect">
            <a:avLst/>
          </a:prstGeom>
        </p:spPr>
        <p:txBody>
          <a:bodyPr lIns="0" tIns="0" rIns="0" bIns="0" rtlCol="0" anchor="t">
            <a:spAutoFit/>
          </a:bodyPr>
          <a:lstStyle/>
          <a:p>
            <a:pPr algn="r">
              <a:lnSpc>
                <a:spcPts val="4680"/>
              </a:lnSpc>
              <a:spcBef>
                <a:spcPct val="0"/>
              </a:spcBef>
            </a:pPr>
            <a:r>
              <a:rPr lang="en-US" sz="3600" smtClean="0">
                <a:solidFill>
                  <a:srgbClr val="000000"/>
                </a:solidFill>
                <a:latin typeface="Baloo"/>
              </a:rPr>
              <a:t>Nhóm 13</a:t>
            </a:r>
            <a:endParaRPr lang="en-US" sz="3600">
              <a:solidFill>
                <a:srgbClr val="000000"/>
              </a:solidFill>
              <a:latin typeface="Baloo"/>
            </a:endParaRPr>
          </a:p>
        </p:txBody>
      </p:sp>
      <p:pic>
        <p:nvPicPr>
          <p:cNvPr id="13" name="Picture 12"/>
          <p:cNvPicPr/>
          <p:nvPr/>
        </p:nvPicPr>
        <p:blipFill>
          <a:blip r:embed="rId5"/>
          <a:stretch>
            <a:fillRect/>
          </a:stretch>
        </p:blipFill>
        <p:spPr>
          <a:xfrm>
            <a:off x="152401" y="5731640"/>
            <a:ext cx="5105399" cy="3221859"/>
          </a:xfrm>
          <a:prstGeom prst="rect">
            <a:avLst/>
          </a:prstGeom>
        </p:spPr>
      </p:pic>
      <p:pic>
        <p:nvPicPr>
          <p:cNvPr id="15" name="Picture 14"/>
          <p:cNvPicPr/>
          <p:nvPr/>
        </p:nvPicPr>
        <p:blipFill>
          <a:blip r:embed="rId6"/>
          <a:stretch>
            <a:fillRect/>
          </a:stretch>
        </p:blipFill>
        <p:spPr>
          <a:xfrm>
            <a:off x="6488158" y="5782283"/>
            <a:ext cx="5690235" cy="3171218"/>
          </a:xfrm>
          <a:prstGeom prst="rect">
            <a:avLst/>
          </a:prstGeom>
        </p:spPr>
      </p:pic>
      <p:pic>
        <p:nvPicPr>
          <p:cNvPr id="16" name="Picture 15"/>
          <p:cNvPicPr/>
          <p:nvPr/>
        </p:nvPicPr>
        <p:blipFill>
          <a:blip r:embed="rId7"/>
          <a:stretch>
            <a:fillRect/>
          </a:stretch>
        </p:blipFill>
        <p:spPr>
          <a:xfrm>
            <a:off x="12815601" y="5731641"/>
            <a:ext cx="5300345" cy="3285710"/>
          </a:xfrm>
          <a:prstGeom prst="rect">
            <a:avLst/>
          </a:prstGeom>
        </p:spPr>
      </p:pic>
      <p:sp>
        <p:nvSpPr>
          <p:cNvPr id="17" name="TextBox 12"/>
          <p:cNvSpPr txBox="1"/>
          <p:nvPr/>
        </p:nvSpPr>
        <p:spPr>
          <a:xfrm>
            <a:off x="-381000" y="9334500"/>
            <a:ext cx="5867400" cy="521297"/>
          </a:xfrm>
          <a:prstGeom prst="rect">
            <a:avLst/>
          </a:prstGeom>
        </p:spPr>
        <p:txBody>
          <a:bodyPr wrap="square" lIns="0" tIns="0" rIns="0" bIns="0" rtlCol="0" anchor="t">
            <a:spAutoFit/>
          </a:bodyPr>
          <a:lstStyle/>
          <a:p>
            <a:pPr algn="ctr">
              <a:lnSpc>
                <a:spcPts val="4680"/>
              </a:lnSpc>
              <a:spcBef>
                <a:spcPct val="0"/>
              </a:spcBef>
            </a:pPr>
            <a:r>
              <a:rPr lang="en-US" i="1" smtClean="0">
                <a:latin typeface="Baloo" panose="020B0604020202020204" charset="0"/>
                <a:cs typeface="Baloo" panose="020B0604020202020204" charset="0"/>
              </a:rPr>
              <a:t>Kiểm </a:t>
            </a:r>
            <a:r>
              <a:rPr lang="en-US" i="1">
                <a:latin typeface="Baloo" panose="020B0604020202020204" charset="0"/>
                <a:cs typeface="Baloo" panose="020B0604020202020204" charset="0"/>
              </a:rPr>
              <a:t>thử thời gian thực ( Real Time Testing)</a:t>
            </a:r>
            <a:endParaRPr lang="en-US" i="1">
              <a:solidFill>
                <a:srgbClr val="000000"/>
              </a:solidFill>
              <a:latin typeface="Baloo" panose="020B0604020202020204" charset="0"/>
              <a:cs typeface="Baloo" panose="020B0604020202020204" charset="0"/>
            </a:endParaRPr>
          </a:p>
        </p:txBody>
      </p:sp>
      <p:sp>
        <p:nvSpPr>
          <p:cNvPr id="18" name="TextBox 12"/>
          <p:cNvSpPr txBox="1"/>
          <p:nvPr/>
        </p:nvSpPr>
        <p:spPr>
          <a:xfrm>
            <a:off x="12532073" y="9367837"/>
            <a:ext cx="5867400" cy="521297"/>
          </a:xfrm>
          <a:prstGeom prst="rect">
            <a:avLst/>
          </a:prstGeom>
        </p:spPr>
        <p:txBody>
          <a:bodyPr wrap="square" lIns="0" tIns="0" rIns="0" bIns="0" rtlCol="0" anchor="t">
            <a:spAutoFit/>
          </a:bodyPr>
          <a:lstStyle/>
          <a:p>
            <a:pPr algn="ctr">
              <a:lnSpc>
                <a:spcPts val="4680"/>
              </a:lnSpc>
              <a:spcBef>
                <a:spcPct val="0"/>
              </a:spcBef>
            </a:pPr>
            <a:r>
              <a:rPr lang="en-US" i="1">
                <a:latin typeface="Baloo" panose="020B0604020202020204" charset="0"/>
                <a:cs typeface="Baloo" panose="020B0604020202020204" charset="0"/>
              </a:rPr>
              <a:t>Screen Test</a:t>
            </a:r>
            <a:endParaRPr lang="en-US" i="1">
              <a:solidFill>
                <a:srgbClr val="000000"/>
              </a:solidFill>
              <a:latin typeface="Baloo" panose="020B0604020202020204" charset="0"/>
              <a:cs typeface="Baloo" panose="020B0604020202020204" charset="0"/>
            </a:endParaRPr>
          </a:p>
        </p:txBody>
      </p:sp>
      <p:sp>
        <p:nvSpPr>
          <p:cNvPr id="19" name="TextBox 12"/>
          <p:cNvSpPr txBox="1"/>
          <p:nvPr/>
        </p:nvSpPr>
        <p:spPr>
          <a:xfrm>
            <a:off x="6310994" y="9334499"/>
            <a:ext cx="5867400" cy="602729"/>
          </a:xfrm>
          <a:prstGeom prst="rect">
            <a:avLst/>
          </a:prstGeom>
        </p:spPr>
        <p:txBody>
          <a:bodyPr wrap="square" lIns="0" tIns="0" rIns="0" bIns="0" rtlCol="0" anchor="t">
            <a:spAutoFit/>
          </a:bodyPr>
          <a:lstStyle/>
          <a:p>
            <a:pPr algn="ctr">
              <a:lnSpc>
                <a:spcPts val="4680"/>
              </a:lnSpc>
              <a:spcBef>
                <a:spcPct val="0"/>
              </a:spcBef>
            </a:pPr>
            <a:r>
              <a:rPr lang="en-US" i="1">
                <a:latin typeface="Baloo" panose="020B0604020202020204" charset="0"/>
                <a:cs typeface="Baloo" panose="020B0604020202020204" charset="0"/>
              </a:rPr>
              <a:t>Kiểm thử khả năng đáp ứng </a:t>
            </a:r>
            <a:r>
              <a:rPr lang="en-US" i="1" smtClean="0">
                <a:latin typeface="Baloo" panose="020B0604020202020204" charset="0"/>
                <a:cs typeface="Baloo" panose="020B0604020202020204" charset="0"/>
              </a:rPr>
              <a:t>( Responsive Test)</a:t>
            </a:r>
            <a:endParaRPr lang="en-US" i="1">
              <a:solidFill>
                <a:srgbClr val="000000"/>
              </a:solidFill>
              <a:latin typeface="Baloo" panose="020B0604020202020204" charset="0"/>
              <a:cs typeface="Baloo" panose="020B0604020202020204" charset="0"/>
            </a:endParaRPr>
          </a:p>
        </p:txBody>
      </p:sp>
    </p:spTree>
    <p:extLst>
      <p:ext uri="{BB962C8B-B14F-4D97-AF65-F5344CB8AC3E}">
        <p14:creationId xmlns:p14="http://schemas.microsoft.com/office/powerpoint/2010/main" val="35318224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2"/>
          <p:cNvSpPr txBox="1"/>
          <p:nvPr/>
        </p:nvSpPr>
        <p:spPr>
          <a:xfrm>
            <a:off x="762000" y="227184"/>
            <a:ext cx="12573000" cy="1269578"/>
          </a:xfrm>
          <a:prstGeom prst="rect">
            <a:avLst/>
          </a:prstGeom>
        </p:spPr>
        <p:txBody>
          <a:bodyPr wrap="square" lIns="0" tIns="0" rIns="0" bIns="0" rtlCol="0" anchor="t">
            <a:spAutoFit/>
          </a:bodyPr>
          <a:lstStyle/>
          <a:p>
            <a:pPr>
              <a:lnSpc>
                <a:spcPts val="10800"/>
              </a:lnSpc>
            </a:pPr>
            <a:r>
              <a:rPr lang="en-US" sz="6000">
                <a:solidFill>
                  <a:srgbClr val="000000"/>
                </a:solidFill>
                <a:latin typeface="Baloo"/>
              </a:rPr>
              <a:t>Khái </a:t>
            </a:r>
            <a:r>
              <a:rPr lang="en-US" sz="6000" smtClean="0">
                <a:solidFill>
                  <a:srgbClr val="000000"/>
                </a:solidFill>
                <a:latin typeface="Baloo"/>
              </a:rPr>
              <a:t>quát các nội dung quan trọng</a:t>
            </a:r>
            <a:endParaRPr lang="en-US" sz="6000">
              <a:solidFill>
                <a:srgbClr val="000000"/>
              </a:solidFill>
              <a:latin typeface="Baloo"/>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776060">
            <a:off x="12281123" y="-2033740"/>
            <a:ext cx="8338090" cy="7254138"/>
          </a:xfrm>
          <a:prstGeom prst="rect">
            <a:avLst/>
          </a:prstGeom>
        </p:spPr>
      </p:pic>
      <p:grpSp>
        <p:nvGrpSpPr>
          <p:cNvPr id="9" name="Group 9"/>
          <p:cNvGrpSpPr/>
          <p:nvPr/>
        </p:nvGrpSpPr>
        <p:grpSpPr>
          <a:xfrm>
            <a:off x="550502" y="1943100"/>
            <a:ext cx="12174898" cy="5768023"/>
            <a:chOff x="0" y="-38100"/>
            <a:chExt cx="12555113" cy="2595433"/>
          </a:xfrm>
        </p:grpSpPr>
        <p:sp>
          <p:nvSpPr>
            <p:cNvPr id="10" name="TextBox 10"/>
            <p:cNvSpPr txBox="1"/>
            <p:nvPr/>
          </p:nvSpPr>
          <p:spPr>
            <a:xfrm>
              <a:off x="0" y="-38100"/>
              <a:ext cx="12555113" cy="271210"/>
            </a:xfrm>
            <a:prstGeom prst="rect">
              <a:avLst/>
            </a:prstGeom>
          </p:spPr>
          <p:txBody>
            <a:bodyPr wrap="square" lIns="0" tIns="0" rIns="0" bIns="0" rtlCol="0" anchor="t">
              <a:spAutoFit/>
            </a:bodyPr>
            <a:lstStyle/>
            <a:p>
              <a:pPr>
                <a:lnSpc>
                  <a:spcPts val="4680"/>
                </a:lnSpc>
              </a:pPr>
              <a:r>
                <a:rPr lang="vi-VN" sz="3600">
                  <a:solidFill>
                    <a:srgbClr val="000000"/>
                  </a:solidFill>
                  <a:latin typeface="Baloo"/>
                </a:rPr>
                <a:t>Công cụ kiểm </a:t>
              </a:r>
              <a:r>
                <a:rPr lang="en-US" sz="3600" smtClean="0">
                  <a:solidFill>
                    <a:srgbClr val="000000"/>
                  </a:solidFill>
                  <a:latin typeface="Baloo"/>
                </a:rPr>
                <a:t>thử </a:t>
              </a:r>
              <a:r>
                <a:rPr lang="vi-VN" sz="3600" smtClean="0">
                  <a:solidFill>
                    <a:srgbClr val="000000"/>
                  </a:solidFill>
                  <a:latin typeface="Baloo"/>
                </a:rPr>
                <a:t>giao </a:t>
              </a:r>
              <a:r>
                <a:rPr lang="vi-VN" sz="3600">
                  <a:solidFill>
                    <a:srgbClr val="000000"/>
                  </a:solidFill>
                  <a:latin typeface="Baloo"/>
                </a:rPr>
                <a:t>diện người dùng</a:t>
              </a:r>
              <a:endParaRPr lang="en-US" sz="3600">
                <a:solidFill>
                  <a:srgbClr val="000000"/>
                </a:solidFill>
                <a:latin typeface="Baloo"/>
              </a:endParaRPr>
            </a:p>
          </p:txBody>
        </p:sp>
        <p:sp>
          <p:nvSpPr>
            <p:cNvPr id="11" name="TextBox 11"/>
            <p:cNvSpPr txBox="1"/>
            <p:nvPr/>
          </p:nvSpPr>
          <p:spPr>
            <a:xfrm>
              <a:off x="0" y="666945"/>
              <a:ext cx="11057525" cy="1890388"/>
            </a:xfrm>
            <a:prstGeom prst="rect">
              <a:avLst/>
            </a:prstGeom>
          </p:spPr>
          <p:txBody>
            <a:bodyPr lIns="0" tIns="0" rIns="0" bIns="0" rtlCol="0" anchor="t">
              <a:spAutoFit/>
            </a:bodyPr>
            <a:lstStyle/>
            <a:p>
              <a:pPr>
                <a:lnSpc>
                  <a:spcPct val="150000"/>
                </a:lnSpc>
              </a:pPr>
              <a:r>
                <a:rPr lang="en-US" sz="2600" i="1" smtClean="0">
                  <a:solidFill>
                    <a:srgbClr val="000000"/>
                  </a:solidFill>
                  <a:latin typeface="Clear Sans Regular"/>
                </a:rPr>
                <a:t>2. Công </a:t>
              </a:r>
              <a:r>
                <a:rPr lang="en-US" sz="2600" i="1">
                  <a:solidFill>
                    <a:srgbClr val="000000"/>
                  </a:solidFill>
                  <a:latin typeface="Clear Sans Regular"/>
                </a:rPr>
                <a:t>cụ kiểm thử JavaScript ( JS testing tool</a:t>
              </a:r>
              <a:r>
                <a:rPr lang="en-US" sz="2600" i="1" smtClean="0">
                  <a:solidFill>
                    <a:srgbClr val="000000"/>
                  </a:solidFill>
                  <a:latin typeface="Clear Sans Regular"/>
                </a:rPr>
                <a:t>): Jasmine</a:t>
              </a:r>
            </a:p>
            <a:p>
              <a:pPr>
                <a:lnSpc>
                  <a:spcPct val="150000"/>
                </a:lnSpc>
              </a:pPr>
              <a:r>
                <a:rPr lang="en-US" sz="2600" i="1" smtClean="0">
                  <a:solidFill>
                    <a:srgbClr val="000000"/>
                  </a:solidFill>
                  <a:latin typeface="Clear Sans Regular"/>
                </a:rPr>
                <a:t>3. </a:t>
              </a:r>
              <a:r>
                <a:rPr lang="en-US" sz="2600" i="1">
                  <a:solidFill>
                    <a:srgbClr val="000000"/>
                  </a:solidFill>
                  <a:latin typeface="Clear Sans Regular"/>
                </a:rPr>
                <a:t>Công cụ kiểm thử chức năng (Functional testing tool</a:t>
              </a:r>
              <a:r>
                <a:rPr lang="en-US" sz="2600" i="1" smtClean="0">
                  <a:solidFill>
                    <a:srgbClr val="000000"/>
                  </a:solidFill>
                  <a:latin typeface="Clear Sans Regular"/>
                </a:rPr>
                <a:t>): Selenium</a:t>
              </a:r>
              <a:endParaRPr lang="en-US" sz="2600" i="1">
                <a:solidFill>
                  <a:srgbClr val="000000"/>
                </a:solidFill>
                <a:latin typeface="Clear Sans Regular"/>
              </a:endParaRPr>
            </a:p>
            <a:p>
              <a:pPr>
                <a:lnSpc>
                  <a:spcPct val="150000"/>
                </a:lnSpc>
              </a:pPr>
              <a:r>
                <a:rPr lang="en-US" sz="2600" i="1" smtClean="0">
                  <a:solidFill>
                    <a:srgbClr val="000000"/>
                  </a:solidFill>
                  <a:latin typeface="Clear Sans Regular"/>
                </a:rPr>
                <a:t>4. </a:t>
              </a:r>
              <a:r>
                <a:rPr lang="en-US" sz="2600" i="1">
                  <a:solidFill>
                    <a:srgbClr val="000000"/>
                  </a:solidFill>
                  <a:latin typeface="Clear Sans Regular"/>
                </a:rPr>
                <a:t>Công cụ kiểm thử CSS (CSS tool</a:t>
              </a:r>
              <a:r>
                <a:rPr lang="en-US" sz="2600" i="1" smtClean="0">
                  <a:solidFill>
                    <a:srgbClr val="000000"/>
                  </a:solidFill>
                  <a:latin typeface="Clear Sans Regular"/>
                </a:rPr>
                <a:t>).</a:t>
              </a:r>
            </a:p>
            <a:p>
              <a:pPr marL="457200" indent="-457200">
                <a:lnSpc>
                  <a:spcPct val="150000"/>
                </a:lnSpc>
                <a:buFontTx/>
                <a:buChar char="-"/>
              </a:pPr>
              <a:r>
                <a:rPr lang="en-US" sz="2600" i="1" smtClean="0">
                  <a:solidFill>
                    <a:srgbClr val="000000"/>
                  </a:solidFill>
                  <a:latin typeface="Clear Sans Regular"/>
                </a:rPr>
                <a:t>Để </a:t>
              </a:r>
              <a:r>
                <a:rPr lang="en-US" sz="2600" i="1">
                  <a:solidFill>
                    <a:srgbClr val="000000"/>
                  </a:solidFill>
                  <a:latin typeface="Clear Sans Regular"/>
                </a:rPr>
                <a:t>kiểm tra CSS và hình ảnh của trang web với Selenium và </a:t>
              </a:r>
              <a:r>
                <a:rPr lang="en-US" sz="2600" i="1" smtClean="0">
                  <a:solidFill>
                    <a:srgbClr val="000000"/>
                  </a:solidFill>
                  <a:latin typeface="Clear Sans Regular"/>
                </a:rPr>
                <a:t>nose, sử dụng công cụ Needle.</a:t>
              </a:r>
            </a:p>
            <a:p>
              <a:pPr marL="457200" indent="-457200">
                <a:lnSpc>
                  <a:spcPct val="150000"/>
                </a:lnSpc>
                <a:buFontTx/>
                <a:buChar char="-"/>
              </a:pPr>
              <a:r>
                <a:rPr lang="en-US" sz="2600" i="1">
                  <a:solidFill>
                    <a:srgbClr val="000000"/>
                  </a:solidFill>
                  <a:latin typeface="Clear Sans Regular"/>
                </a:rPr>
                <a:t>Một trang web kiểm tra mã nguồn CSS khá hữu ích: https://jigsaw.w3.org/css-validator/ </a:t>
              </a:r>
            </a:p>
          </p:txBody>
        </p:sp>
      </p:grpSp>
      <p:sp>
        <p:nvSpPr>
          <p:cNvPr id="12" name="TextBox 12"/>
          <p:cNvSpPr txBox="1"/>
          <p:nvPr/>
        </p:nvSpPr>
        <p:spPr>
          <a:xfrm>
            <a:off x="14111545" y="990600"/>
            <a:ext cx="3147755" cy="602729"/>
          </a:xfrm>
          <a:prstGeom prst="rect">
            <a:avLst/>
          </a:prstGeom>
        </p:spPr>
        <p:txBody>
          <a:bodyPr lIns="0" tIns="0" rIns="0" bIns="0" rtlCol="0" anchor="t">
            <a:spAutoFit/>
          </a:bodyPr>
          <a:lstStyle/>
          <a:p>
            <a:pPr algn="r">
              <a:lnSpc>
                <a:spcPts val="4680"/>
              </a:lnSpc>
              <a:spcBef>
                <a:spcPct val="0"/>
              </a:spcBef>
            </a:pPr>
            <a:r>
              <a:rPr lang="en-US" sz="3600" smtClean="0">
                <a:solidFill>
                  <a:srgbClr val="000000"/>
                </a:solidFill>
                <a:latin typeface="Baloo"/>
              </a:rPr>
              <a:t>Nhóm 13</a:t>
            </a:r>
            <a:endParaRPr lang="en-US" sz="3600">
              <a:solidFill>
                <a:srgbClr val="000000"/>
              </a:solidFill>
              <a:latin typeface="Baloo"/>
            </a:endParaRPr>
          </a:p>
        </p:txBody>
      </p:sp>
      <p:pic>
        <p:nvPicPr>
          <p:cNvPr id="8" name="Picture 7"/>
          <p:cNvPicPr/>
          <p:nvPr/>
        </p:nvPicPr>
        <p:blipFill>
          <a:blip r:embed="rId5"/>
          <a:stretch>
            <a:fillRect/>
          </a:stretch>
        </p:blipFill>
        <p:spPr>
          <a:xfrm>
            <a:off x="10210800" y="5846046"/>
            <a:ext cx="7315200" cy="3730154"/>
          </a:xfrm>
          <a:prstGeom prst="rect">
            <a:avLst/>
          </a:prstGeom>
        </p:spPr>
      </p:pic>
    </p:spTree>
    <p:extLst>
      <p:ext uri="{BB962C8B-B14F-4D97-AF65-F5344CB8AC3E}">
        <p14:creationId xmlns:p14="http://schemas.microsoft.com/office/powerpoint/2010/main" val="2770237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1043</Words>
  <Application>Microsoft Office PowerPoint</Application>
  <PresentationFormat>Custom</PresentationFormat>
  <Paragraphs>102</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Calibri</vt:lpstr>
      <vt:lpstr>Rokkitt Medium</vt:lpstr>
      <vt:lpstr>Arial</vt:lpstr>
      <vt:lpstr>Clear Sans Regular</vt:lpstr>
      <vt:lpstr>Times New Roman</vt:lpstr>
      <vt:lpstr>Baloo</vt:lpstr>
      <vt:lpstr>Fraunces Thin</vt:lpstr>
      <vt:lpstr>Bogart Black</vt:lpstr>
      <vt:lpstr>Rokkitt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Công nghiệp Hà Nội</dc:title>
  <cp:lastModifiedBy>Dell</cp:lastModifiedBy>
  <cp:revision>26</cp:revision>
  <dcterms:created xsi:type="dcterms:W3CDTF">2006-08-16T00:00:00Z</dcterms:created>
  <dcterms:modified xsi:type="dcterms:W3CDTF">2022-01-11T03:02:36Z</dcterms:modified>
  <dc:identifier>DAE0vtmyDM0</dc:identifier>
</cp:coreProperties>
</file>